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66" r:id="rId2"/>
    <p:sldId id="256" r:id="rId3"/>
    <p:sldId id="257" r:id="rId4"/>
    <p:sldId id="258" r:id="rId5"/>
    <p:sldId id="259" r:id="rId6"/>
    <p:sldId id="260" r:id="rId7"/>
    <p:sldId id="261" r:id="rId8"/>
    <p:sldId id="262" r:id="rId9"/>
    <p:sldId id="263" r:id="rId10"/>
    <p:sldId id="264" r:id="rId11"/>
    <p:sldId id="265"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583" autoAdjust="0"/>
    <p:restoredTop sz="94624" autoAdjust="0"/>
  </p:normalViewPr>
  <p:slideViewPr>
    <p:cSldViewPr>
      <p:cViewPr varScale="1">
        <p:scale>
          <a:sx n="69" d="100"/>
          <a:sy n="69" d="100"/>
        </p:scale>
        <p:origin x="-1398" y="-102"/>
      </p:cViewPr>
      <p:guideLst>
        <p:guide orient="horz" pos="2160"/>
        <p:guide pos="2880"/>
      </p:guideLst>
    </p:cSldViewPr>
  </p:slideViewPr>
  <p:outlineViewPr>
    <p:cViewPr>
      <p:scale>
        <a:sx n="33" d="100"/>
        <a:sy n="33" d="100"/>
      </p:scale>
      <p:origin x="0" y="6312"/>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B5E376C2-42B0-4D80-8B3E-BEC3F79507F4}" type="datetimeFigureOut">
              <a:rPr lang="en-US" smtClean="0"/>
              <a:pPr/>
              <a:t>5/10/2013</a:t>
            </a:fld>
            <a:endParaRPr lang="en-US"/>
          </a:p>
        </p:txBody>
      </p:sp>
      <p:sp>
        <p:nvSpPr>
          <p:cNvPr id="20" name="Footer Placeholder 19"/>
          <p:cNvSpPr>
            <a:spLocks noGrp="1"/>
          </p:cNvSpPr>
          <p:nvPr>
            <p:ph type="ftr" sz="quarter" idx="11"/>
          </p:nvPr>
        </p:nvSpPr>
        <p:spPr/>
        <p:txBody>
          <a:bodyPr/>
          <a:lstStyle>
            <a:extLst/>
          </a:lstStyle>
          <a:p>
            <a:endParaRPr lang="en-US"/>
          </a:p>
        </p:txBody>
      </p:sp>
      <p:sp>
        <p:nvSpPr>
          <p:cNvPr id="10" name="Slide Number Placeholder 9"/>
          <p:cNvSpPr>
            <a:spLocks noGrp="1"/>
          </p:cNvSpPr>
          <p:nvPr>
            <p:ph type="sldNum" sz="quarter" idx="12"/>
          </p:nvPr>
        </p:nvSpPr>
        <p:spPr/>
        <p:txBody>
          <a:bodyPr/>
          <a:lstStyle>
            <a:extLst/>
          </a:lstStyle>
          <a:p>
            <a:fld id="{DC71D90D-A352-43FE-AE9C-AD95D5425600}" type="slidenum">
              <a:rPr lang="en-US" smtClean="0"/>
              <a:pPr/>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5E376C2-42B0-4D80-8B3E-BEC3F79507F4}" type="datetimeFigureOut">
              <a:rPr lang="en-US" smtClean="0"/>
              <a:pPr/>
              <a:t>5/10/2013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C71D90D-A352-43FE-AE9C-AD95D542560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5E376C2-42B0-4D80-8B3E-BEC3F79507F4}" type="datetimeFigureOut">
              <a:rPr lang="en-US" smtClean="0"/>
              <a:pPr/>
              <a:t>5/10/2013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C71D90D-A352-43FE-AE9C-AD95D542560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5E376C2-42B0-4D80-8B3E-BEC3F79507F4}" type="datetimeFigureOut">
              <a:rPr lang="en-US" smtClean="0"/>
              <a:pPr/>
              <a:t>5/10/2013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C71D90D-A352-43FE-AE9C-AD95D542560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B5E376C2-42B0-4D80-8B3E-BEC3F79507F4}" type="datetimeFigureOut">
              <a:rPr lang="en-US" smtClean="0"/>
              <a:pPr/>
              <a:t>5/10/2013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C71D90D-A352-43FE-AE9C-AD95D5425600}" type="slidenum">
              <a:rPr lang="en-US" smtClean="0"/>
              <a:pPr/>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B5E376C2-42B0-4D80-8B3E-BEC3F79507F4}" type="datetimeFigureOut">
              <a:rPr lang="en-US" smtClean="0"/>
              <a:pPr/>
              <a:t>5/10/2013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DC71D90D-A352-43FE-AE9C-AD95D542560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B5E376C2-42B0-4D80-8B3E-BEC3F79507F4}" type="datetimeFigureOut">
              <a:rPr lang="en-US" smtClean="0"/>
              <a:pPr/>
              <a:t>5/10/2013</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DC71D90D-A352-43FE-AE9C-AD95D542560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B5E376C2-42B0-4D80-8B3E-BEC3F79507F4}" type="datetimeFigureOut">
              <a:rPr lang="en-US" smtClean="0"/>
              <a:pPr/>
              <a:t>5/10/2013</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DC71D90D-A352-43FE-AE9C-AD95D542560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B5E376C2-42B0-4D80-8B3E-BEC3F79507F4}" type="datetimeFigureOut">
              <a:rPr lang="en-US" smtClean="0"/>
              <a:pPr/>
              <a:t>5/10/2013</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DC71D90D-A352-43FE-AE9C-AD95D5425600}" type="slidenum">
              <a:rPr lang="en-US" smtClean="0"/>
              <a:pPr/>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B5E376C2-42B0-4D80-8B3E-BEC3F79507F4}" type="datetimeFigureOut">
              <a:rPr lang="en-US" smtClean="0"/>
              <a:pPr/>
              <a:t>5/10/2013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DC71D90D-A352-43FE-AE9C-AD95D542560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B5E376C2-42B0-4D80-8B3E-BEC3F79507F4}" type="datetimeFigureOut">
              <a:rPr lang="en-US" smtClean="0"/>
              <a:pPr/>
              <a:t>5/10/2013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DC71D90D-A352-43FE-AE9C-AD95D5425600}" type="slidenum">
              <a:rPr lang="en-US" smtClean="0"/>
              <a:pPr/>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B5E376C2-42B0-4D80-8B3E-BEC3F79507F4}" type="datetimeFigureOut">
              <a:rPr lang="en-US" smtClean="0"/>
              <a:pPr/>
              <a:t>5/10/2013</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DC71D90D-A352-43FE-AE9C-AD95D5425600}" type="slidenum">
              <a:rPr lang="en-US" smtClean="0"/>
              <a:pPr/>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40000" lnSpcReduction="20000"/>
          </a:bodyPr>
          <a:lstStyle/>
          <a:p>
            <a:pPr algn="ctr" rtl="1">
              <a:buNone/>
            </a:pPr>
            <a:endParaRPr lang="fa-IR" b="1" dirty="0" smtClean="0"/>
          </a:p>
          <a:p>
            <a:pPr algn="ctr" rtl="1">
              <a:buNone/>
            </a:pPr>
            <a:endParaRPr lang="fa-IR" b="1" dirty="0" smtClean="0"/>
          </a:p>
          <a:p>
            <a:pPr algn="ctr" rtl="1">
              <a:buNone/>
            </a:pPr>
            <a:endParaRPr lang="fa-IR" b="1" dirty="0" smtClean="0"/>
          </a:p>
          <a:p>
            <a:pPr algn="ctr" rtl="1">
              <a:buNone/>
            </a:pPr>
            <a:endParaRPr lang="fa-IR" b="1" dirty="0" smtClean="0"/>
          </a:p>
          <a:p>
            <a:pPr algn="ctr" rtl="1">
              <a:buNone/>
            </a:pPr>
            <a:endParaRPr lang="fa-IR" b="1" dirty="0" smtClean="0"/>
          </a:p>
          <a:p>
            <a:pPr algn="ctr" rtl="1">
              <a:buNone/>
            </a:pPr>
            <a:r>
              <a:rPr lang="fa-IR" b="1" dirty="0" smtClean="0"/>
              <a:t>پیام مرکـز گیـلان غـرب</a:t>
            </a:r>
            <a:endParaRPr lang="en-US" dirty="0" smtClean="0"/>
          </a:p>
          <a:p>
            <a:pPr algn="ctr" rtl="1">
              <a:buNone/>
            </a:pPr>
            <a:endParaRPr lang="en-US" dirty="0" smtClean="0"/>
          </a:p>
          <a:p>
            <a:pPr algn="ctr" rtl="1">
              <a:buNone/>
            </a:pPr>
            <a:r>
              <a:rPr lang="fa-IR" b="1" dirty="0" smtClean="0"/>
              <a:t>   عنـوان تحقـیق: </a:t>
            </a:r>
            <a:endParaRPr lang="en-US" dirty="0" smtClean="0"/>
          </a:p>
          <a:p>
            <a:pPr algn="ctr" rtl="1">
              <a:buNone/>
            </a:pPr>
            <a:r>
              <a:rPr lang="fa-IR" b="1" dirty="0" smtClean="0"/>
              <a:t> </a:t>
            </a:r>
            <a:endParaRPr lang="en-US" dirty="0" smtClean="0"/>
          </a:p>
          <a:p>
            <a:pPr algn="ctr" rtl="1">
              <a:buNone/>
            </a:pPr>
            <a:r>
              <a:rPr lang="fa-IR" dirty="0" smtClean="0">
                <a:cs typeface="B Lotus" pitchFamily="2" charset="-78"/>
              </a:rPr>
              <a:t>ارزیابی اکولوژیکی مبنای آمایش سرزمین پارس( دشت مغان) </a:t>
            </a:r>
            <a:endParaRPr lang="fa-IR" dirty="0" smtClean="0">
              <a:cs typeface="B Lotus" pitchFamily="2" charset="-78"/>
            </a:endParaRPr>
          </a:p>
          <a:p>
            <a:pPr algn="ctr" rtl="1">
              <a:buNone/>
            </a:pPr>
            <a:r>
              <a:rPr lang="fa-IR" b="1" dirty="0" smtClean="0"/>
              <a:t> </a:t>
            </a:r>
            <a:endParaRPr lang="en-US" dirty="0" smtClean="0"/>
          </a:p>
          <a:p>
            <a:pPr algn="ctr" rtl="1">
              <a:buNone/>
            </a:pPr>
            <a:r>
              <a:rPr lang="ar-SA" b="1" dirty="0" smtClean="0"/>
              <a:t>استاد :</a:t>
            </a:r>
            <a:endParaRPr lang="en-US" dirty="0" smtClean="0"/>
          </a:p>
          <a:p>
            <a:pPr algn="ctr" rtl="1">
              <a:buNone/>
            </a:pPr>
            <a:r>
              <a:rPr lang="fa-IR" b="1" dirty="0" smtClean="0"/>
              <a:t>قمری</a:t>
            </a:r>
            <a:endParaRPr lang="en-US" dirty="0" smtClean="0"/>
          </a:p>
          <a:p>
            <a:pPr algn="ctr" rtl="1">
              <a:buNone/>
            </a:pPr>
            <a:endParaRPr lang="en-US" dirty="0" smtClean="0"/>
          </a:p>
          <a:p>
            <a:pPr algn="ctr" rtl="1">
              <a:buNone/>
            </a:pPr>
            <a:r>
              <a:rPr lang="ar-SA" b="1" dirty="0" smtClean="0"/>
              <a:t>نگـارش:</a:t>
            </a:r>
            <a:endParaRPr lang="en-US" dirty="0" smtClean="0"/>
          </a:p>
          <a:p>
            <a:pPr algn="ctr" rtl="1">
              <a:buNone/>
            </a:pPr>
            <a:r>
              <a:rPr lang="ar-SA" b="1" dirty="0" smtClean="0"/>
              <a:t> </a:t>
            </a:r>
            <a:endParaRPr lang="en-US" dirty="0" smtClean="0"/>
          </a:p>
          <a:p>
            <a:pPr algn="ctr" rtl="1">
              <a:buNone/>
            </a:pPr>
            <a:r>
              <a:rPr lang="fa-IR" b="1" dirty="0" smtClean="0"/>
              <a:t>حسن رضا کریمی پناه، علی شیرزادی</a:t>
            </a:r>
            <a:endParaRPr lang="en-US" dirty="0" smtClean="0"/>
          </a:p>
          <a:p>
            <a:pPr algn="ctr" rtl="1">
              <a:buNone/>
            </a:pPr>
            <a:r>
              <a:rPr lang="fa-IR" b="1" dirty="0" smtClean="0"/>
              <a:t> </a:t>
            </a:r>
          </a:p>
          <a:p>
            <a:pPr algn="ctr" rtl="1">
              <a:buNone/>
            </a:pPr>
            <a:endParaRPr lang="en-US" dirty="0" smtClean="0"/>
          </a:p>
          <a:p>
            <a:pPr algn="ctr" rtl="1">
              <a:buNone/>
            </a:pPr>
            <a:r>
              <a:rPr lang="ar-SA" b="1" dirty="0" smtClean="0"/>
              <a:t>بهار </a:t>
            </a:r>
            <a:r>
              <a:rPr lang="fa-IR" b="1" dirty="0" smtClean="0"/>
              <a:t>1392</a:t>
            </a:r>
            <a:endParaRPr lang="en-US" dirty="0" smtClean="0"/>
          </a:p>
          <a:p>
            <a:endParaRPr lang="en-US" dirty="0"/>
          </a:p>
        </p:txBody>
      </p:sp>
      <p:pic>
        <p:nvPicPr>
          <p:cNvPr id="4" name="Picture 3" descr="untitled.bmp"/>
          <p:cNvPicPr>
            <a:picLocks noChangeAspect="1"/>
          </p:cNvPicPr>
          <p:nvPr/>
        </p:nvPicPr>
        <p:blipFill>
          <a:blip r:embed="rId2"/>
          <a:stretch>
            <a:fillRect/>
          </a:stretch>
        </p:blipFill>
        <p:spPr>
          <a:xfrm>
            <a:off x="4419600" y="1066800"/>
            <a:ext cx="1157162" cy="1310719"/>
          </a:xfrm>
          <a:prstGeom prst="rect">
            <a:avLst/>
          </a:prstGeom>
        </p:spPr>
      </p:pic>
    </p:spTree>
  </p:cSld>
  <p:clrMapOvr>
    <a:masterClrMapping/>
  </p:clrMapOvr>
  <p:transition>
    <p:wedg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cs typeface="B Lotus" pitchFamily="2" charset="-78"/>
              </a:rPr>
              <a:t>وضعيت اقتصادي  اجتماعي منطقه </a:t>
            </a:r>
            <a:endParaRPr lang="en-US" dirty="0">
              <a:cs typeface="B Lotus" pitchFamily="2" charset="-78"/>
            </a:endParaRPr>
          </a:p>
        </p:txBody>
      </p:sp>
      <p:sp>
        <p:nvSpPr>
          <p:cNvPr id="3" name="Content Placeholder 2"/>
          <p:cNvSpPr>
            <a:spLocks noGrp="1"/>
          </p:cNvSpPr>
          <p:nvPr>
            <p:ph idx="1"/>
          </p:nvPr>
        </p:nvSpPr>
        <p:spPr/>
        <p:txBody>
          <a:bodyPr/>
          <a:lstStyle/>
          <a:p>
            <a:pPr algn="just" rtl="1">
              <a:buNone/>
            </a:pPr>
            <a:r>
              <a:rPr lang="fa-IR" dirty="0">
                <a:cs typeface="B Lotus" pitchFamily="2" charset="-78"/>
              </a:rPr>
              <a:t>دوم منابع اكولوژيكي شناسايي شده در منطقه طبق روش دو تركيبي تجزيه و تحليل و جمع بندي  سپس براين اساس نقش واحد هاي زيست محيطي تهيه گرديد</a:t>
            </a:r>
            <a:endParaRPr lang="en-US" dirty="0">
              <a:cs typeface="B Lotus" pitchFamily="2" charset="-78"/>
            </a:endParaRPr>
          </a:p>
          <a:p>
            <a:pPr algn="just" rtl="1">
              <a:buNone/>
            </a:pPr>
            <a:r>
              <a:rPr lang="fa-IR" dirty="0">
                <a:cs typeface="B Lotus" pitchFamily="2" charset="-78"/>
              </a:rPr>
              <a:t>سوم :توان منطقه با مقايسه ويژگي هاي اكو لوژيكي واحد هاي زيست محيطي و مدل اكولوژيكي توسعه شهري روستايي و صنعتي و توريسم ارزيابي گرديد</a:t>
            </a:r>
            <a:endParaRPr lang="en-US" dirty="0">
              <a:cs typeface="B Lotus" pitchFamily="2" charset="-78"/>
            </a:endParaRPr>
          </a:p>
          <a:p>
            <a:pPr algn="just">
              <a:buNone/>
            </a:pPr>
            <a:endParaRPr lang="en-US" dirty="0">
              <a:cs typeface="B Lotus" pitchFamily="2" charset="-78"/>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a:cs typeface="B Lotus" pitchFamily="2" charset="-78"/>
              </a:rPr>
              <a:t>نتيجه گيري و ارزيابي </a:t>
            </a:r>
            <a:endParaRPr lang="en-US" dirty="0">
              <a:cs typeface="B Lotus" pitchFamily="2" charset="-78"/>
            </a:endParaRPr>
          </a:p>
        </p:txBody>
      </p:sp>
      <p:sp>
        <p:nvSpPr>
          <p:cNvPr id="3" name="Content Placeholder 2"/>
          <p:cNvSpPr>
            <a:spLocks noGrp="1"/>
          </p:cNvSpPr>
          <p:nvPr>
            <p:ph idx="1"/>
          </p:nvPr>
        </p:nvSpPr>
        <p:spPr/>
        <p:txBody>
          <a:bodyPr>
            <a:normAutofit fontScale="62500" lnSpcReduction="20000"/>
          </a:bodyPr>
          <a:lstStyle/>
          <a:p>
            <a:pPr algn="just" rtl="1">
              <a:buNone/>
            </a:pPr>
            <a:r>
              <a:rPr lang="fa-IR" dirty="0">
                <a:cs typeface="B Lotus" pitchFamily="2" charset="-78"/>
              </a:rPr>
              <a:t>نتيجه ارزيابي  نشان مي دهد  كه در اين منطقه از مجموع 339 اكو سيستم  كلان قابل انتظار تنها 168 اكوسيستم كلان وجود دارد حذف اين اكوسيستم  يا به خاطر شرايط طبيعي  و يا به واسطه دخا اتها ي نارواي انساني است  همان گونه كه در نقشه كاربريها ديده مي شود بيشتر سطح منطقه براي توسعه شهري صنعتي و روستا  نامناسب است</a:t>
            </a:r>
            <a:endParaRPr lang="en-US" dirty="0">
              <a:cs typeface="B Lotus" pitchFamily="2" charset="-78"/>
            </a:endParaRPr>
          </a:p>
          <a:p>
            <a:pPr algn="just" rtl="1">
              <a:buNone/>
            </a:pPr>
            <a:r>
              <a:rPr lang="fa-IR" dirty="0">
                <a:cs typeface="B Lotus" pitchFamily="2" charset="-78"/>
              </a:rPr>
              <a:t>بحث و نتيجه گيري به طور كلي در منطقه گيلان و مازندران 232 اكوسيستم وجود دارد عدم وجود اين اكوسيستم ها همان گونه كه اشاره شد به خطر شرايط طبيعي و دخالت انساني است</a:t>
            </a:r>
            <a:endParaRPr lang="en-US" dirty="0">
              <a:cs typeface="B Lotus" pitchFamily="2" charset="-78"/>
            </a:endParaRPr>
          </a:p>
          <a:p>
            <a:pPr algn="just" rtl="1">
              <a:buNone/>
            </a:pPr>
            <a:r>
              <a:rPr lang="fa-IR" dirty="0">
                <a:cs typeface="B Lotus" pitchFamily="2" charset="-78"/>
              </a:rPr>
              <a:t>در منطقه مورد بررسي اكوسيستم هاي موجود در نواحي جلگه اي و كو هپايه كمتر از اكو سيستم هاي ميان بند و كوهستتاني هستند سرزمين با توان طبقه يك براي توسعه شهري صنعتي و روستايي بخش كوچكي از منطقه  گيلان و مازندران را تشكيل ميدهد با اين حال وسعت سرزمين ها با توان طبقه يك در مازندران بيش</a:t>
            </a:r>
            <a:endParaRPr lang="en-US" dirty="0">
              <a:cs typeface="B Lotus" pitchFamily="2" charset="-78"/>
            </a:endParaRPr>
          </a:p>
          <a:p>
            <a:pPr algn="just" rtl="1">
              <a:buNone/>
            </a:pPr>
            <a:r>
              <a:rPr lang="fa-IR" dirty="0">
                <a:cs typeface="B Lotus" pitchFamily="2" charset="-78"/>
              </a:rPr>
              <a:t>سرزمين با توان طبقه براي توسعه شهري صنعتي و روستا كمي وسيع تر از سرزمين هاي طبقه دو در سراسرمنطقه گيلان و مازندران است  وسعت سرزمين هاي طبقه سه در گيلان تقريبا بيش از چنين سرزمين هايي در مازندران است</a:t>
            </a:r>
            <a:endParaRPr lang="en-US" dirty="0">
              <a:cs typeface="B Lotus" pitchFamily="2" charset="-78"/>
            </a:endParaRPr>
          </a:p>
          <a:p>
            <a:pPr algn="just" rtl="1">
              <a:buNone/>
            </a:pPr>
            <a:r>
              <a:rPr lang="fa-IR" dirty="0">
                <a:cs typeface="B Lotus" pitchFamily="2" charset="-78"/>
              </a:rPr>
              <a:t>سرزمين هاي نا متناسب براي توسعه شهري صنعتي وروستايي بخش وسيعي از منطقه گيلان و مازندران را تشكيل مي دهد </a:t>
            </a:r>
            <a:endParaRPr lang="en-US" dirty="0">
              <a:cs typeface="B Lotus" pitchFamily="2" charset="-78"/>
            </a:endParaRPr>
          </a:p>
          <a:p>
            <a:pPr algn="just" rtl="1">
              <a:buNone/>
            </a:pPr>
            <a:endParaRPr lang="en-US" dirty="0">
              <a:cs typeface="B Lotus" pitchFamily="2" charset="-78"/>
            </a:endParaRPr>
          </a:p>
        </p:txBody>
      </p:sp>
    </p:spTree>
  </p:cSld>
  <p:clrMapOvr>
    <a:masterClrMapping/>
  </p:clrMapOvr>
  <p:transition>
    <p:newsflash/>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chor="ctr">
            <a:normAutofit/>
          </a:bodyPr>
          <a:lstStyle/>
          <a:p>
            <a:pPr algn="r" rtl="1"/>
            <a:r>
              <a:rPr lang="fa-IR" sz="4400" b="1" dirty="0" smtClean="0">
                <a:cs typeface="B Lotus" pitchFamily="2" charset="-78"/>
              </a:rPr>
              <a:t>موضوع: </a:t>
            </a:r>
            <a:endParaRPr lang="en-US" sz="4400" b="1" dirty="0">
              <a:cs typeface="B Lotus" pitchFamily="2" charset="-78"/>
            </a:endParaRPr>
          </a:p>
        </p:txBody>
      </p:sp>
      <p:sp>
        <p:nvSpPr>
          <p:cNvPr id="3" name="Subtitle 2"/>
          <p:cNvSpPr>
            <a:spLocks noGrp="1"/>
          </p:cNvSpPr>
          <p:nvPr>
            <p:ph type="subTitle" idx="1"/>
          </p:nvPr>
        </p:nvSpPr>
        <p:spPr/>
        <p:txBody>
          <a:bodyPr/>
          <a:lstStyle/>
          <a:p>
            <a:r>
              <a:rPr lang="fa-IR" dirty="0" smtClean="0">
                <a:cs typeface="B Lotus" pitchFamily="2" charset="-78"/>
              </a:rPr>
              <a:t>ارزيابي اكولوژيكي مبناي آمايش سرزمين پارس (دشت مغان)</a:t>
            </a:r>
            <a:endParaRPr lang="en-US" dirty="0">
              <a:cs typeface="B Lotus" pitchFamily="2" charset="-78"/>
            </a:endParaRPr>
          </a:p>
        </p:txBody>
      </p:sp>
    </p:spTree>
  </p:cSld>
  <p:clrMapOvr>
    <a:masterClrMapping/>
  </p:clrMapOvr>
  <p:transition>
    <p:dissolv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a:cs typeface="B Lotus" pitchFamily="2" charset="-78"/>
              </a:rPr>
              <a:t>منطقه مورد مطالعه </a:t>
            </a:r>
            <a:endParaRPr lang="en-US" dirty="0">
              <a:cs typeface="B Lotus" pitchFamily="2" charset="-78"/>
            </a:endParaRPr>
          </a:p>
        </p:txBody>
      </p:sp>
      <p:sp>
        <p:nvSpPr>
          <p:cNvPr id="3" name="Content Placeholder 2"/>
          <p:cNvSpPr>
            <a:spLocks noGrp="1"/>
          </p:cNvSpPr>
          <p:nvPr>
            <p:ph idx="1"/>
          </p:nvPr>
        </p:nvSpPr>
        <p:spPr/>
        <p:txBody>
          <a:bodyPr/>
          <a:lstStyle/>
          <a:p>
            <a:pPr algn="just" rtl="1"/>
            <a:r>
              <a:rPr lang="fa-IR" dirty="0">
                <a:cs typeface="B Lotus" pitchFamily="2" charset="-78"/>
              </a:rPr>
              <a:t>منطقه مورد مطالعه بخش جنوبي اراضي 90هزار هكتاري دشت مغان است كه پس از احداث سد ارس به نظام كشت صنعت اختصاص يافته و تا سال 1366 توسعه ژيدا نكرده بود بخش جنوبي 18777هكتار مساحت دارد  و سرزمين ژارس نامگذاريشده از شمال به كشت و صنعت و از شرق به كاندا بيله سوار از جنوب به مراتع قشلاقي ايل سون و از غرب به جاده مشكين شهر محدود است</a:t>
            </a:r>
            <a:endParaRPr lang="en-US" dirty="0">
              <a:cs typeface="B Lotus" pitchFamily="2" charset="-78"/>
            </a:endParaRPr>
          </a:p>
          <a:p>
            <a:endParaRPr lang="en-US" dirty="0">
              <a:cs typeface="B Lotus" pitchFamily="2" charset="-78"/>
            </a:endParaRPr>
          </a:p>
        </p:txBody>
      </p:sp>
    </p:spTree>
  </p:cSld>
  <p:clrMapOvr>
    <a:masterClrMapping/>
  </p:clrMapOvr>
  <p:transition>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a:cs typeface="B Lotus" pitchFamily="2" charset="-78"/>
              </a:rPr>
              <a:t>هدف ارزيابي </a:t>
            </a:r>
            <a:endParaRPr lang="en-US" dirty="0">
              <a:cs typeface="B Lotus" pitchFamily="2" charset="-78"/>
            </a:endParaRPr>
          </a:p>
        </p:txBody>
      </p:sp>
      <p:sp>
        <p:nvSpPr>
          <p:cNvPr id="3" name="Content Placeholder 2"/>
          <p:cNvSpPr>
            <a:spLocks noGrp="1"/>
          </p:cNvSpPr>
          <p:nvPr>
            <p:ph idx="1"/>
          </p:nvPr>
        </p:nvSpPr>
        <p:spPr/>
        <p:txBody>
          <a:bodyPr/>
          <a:lstStyle/>
          <a:p>
            <a:pPr algn="just" rtl="1">
              <a:buNone/>
            </a:pPr>
            <a:r>
              <a:rPr lang="fa-IR" dirty="0">
                <a:cs typeface="B Lotus" pitchFamily="2" charset="-78"/>
              </a:rPr>
              <a:t>هدف ازين ارزيابي در چارچوب طرح جامع شركت ملي كشت و صنعت و دامپروري پارس دستيابي به دادها بوده است كه براي ترسيم كلي آمايش سرزمين و توسعه بخش پارس در نظام كشت جنگل و مرتع ضروري است اهداف شامل بهينه از منابع آب وخاك افزايش كمي و كيفي فراورده هاي كشاورزي و منابع طبيعي افزايش ارزش افزوده و فراورده هاي كشاورزي و منابع طبيعي از طريق تبديل تكميل و استخراج و با لا بردن ميزان اشتغال مفيد به طور كلي افزايش توليد است</a:t>
            </a:r>
            <a:endParaRPr lang="en-US" dirty="0">
              <a:cs typeface="B Lotus" pitchFamily="2" charset="-78"/>
            </a:endParaRPr>
          </a:p>
          <a:p>
            <a:pPr algn="just" rtl="1">
              <a:buNone/>
            </a:pPr>
            <a:endParaRPr lang="en-US" dirty="0">
              <a:cs typeface="B Lotus" pitchFamily="2" charset="-78"/>
            </a:endParaRPr>
          </a:p>
        </p:txBody>
      </p:sp>
    </p:spTree>
  </p:cSld>
  <p:clrMapOvr>
    <a:masterClrMapping/>
  </p:clrMapOvr>
  <p:transition>
    <p:wedg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a:cs typeface="B Lotus" pitchFamily="2" charset="-78"/>
              </a:rPr>
              <a:t>روش كار </a:t>
            </a:r>
            <a:endParaRPr lang="en-US" dirty="0">
              <a:cs typeface="B Lotus" pitchFamily="2" charset="-78"/>
            </a:endParaRPr>
          </a:p>
        </p:txBody>
      </p:sp>
      <p:sp>
        <p:nvSpPr>
          <p:cNvPr id="3" name="Content Placeholder 2"/>
          <p:cNvSpPr>
            <a:spLocks noGrp="1"/>
          </p:cNvSpPr>
          <p:nvPr>
            <p:ph idx="1"/>
          </p:nvPr>
        </p:nvSpPr>
        <p:spPr/>
        <p:txBody>
          <a:bodyPr>
            <a:normAutofit fontScale="92500"/>
          </a:bodyPr>
          <a:lstStyle/>
          <a:p>
            <a:pPr algn="just" rtl="1">
              <a:buNone/>
            </a:pPr>
            <a:r>
              <a:rPr lang="fa-IR" dirty="0">
                <a:cs typeface="B Lotus" pitchFamily="2" charset="-78"/>
              </a:rPr>
              <a:t>روش كار همانند فرايند ارزيابي اكو لو ژيكي بوده است در اين رابطه </a:t>
            </a:r>
            <a:r>
              <a:rPr lang="fa-IR" dirty="0" smtClean="0">
                <a:cs typeface="B Lotus" pitchFamily="2" charset="-78"/>
              </a:rPr>
              <a:t>نخست </a:t>
            </a:r>
            <a:r>
              <a:rPr lang="fa-IR" dirty="0">
                <a:cs typeface="B Lotus" pitchFamily="2" charset="-78"/>
              </a:rPr>
              <a:t>منابع توسط گرو ها كارشناسي مي شود </a:t>
            </a:r>
            <a:endParaRPr lang="en-US" dirty="0">
              <a:cs typeface="B Lotus" pitchFamily="2" charset="-78"/>
            </a:endParaRPr>
          </a:p>
          <a:p>
            <a:pPr algn="just" rtl="1">
              <a:buNone/>
            </a:pPr>
            <a:r>
              <a:rPr lang="fa-IR" dirty="0">
                <a:cs typeface="B Lotus" pitchFamily="2" charset="-78"/>
              </a:rPr>
              <a:t>منابع اب هوا و وضعيت آبرساني حاضر و پتانسيل آن</a:t>
            </a:r>
            <a:endParaRPr lang="en-US" dirty="0">
              <a:cs typeface="B Lotus" pitchFamily="2" charset="-78"/>
            </a:endParaRPr>
          </a:p>
          <a:p>
            <a:pPr algn="just" rtl="1">
              <a:buNone/>
            </a:pPr>
            <a:r>
              <a:rPr lang="fa-IR" dirty="0">
                <a:cs typeface="B Lotus" pitchFamily="2" charset="-78"/>
              </a:rPr>
              <a:t>تركم پوشش گياهي </a:t>
            </a:r>
            <a:endParaRPr lang="en-US" dirty="0">
              <a:cs typeface="B Lotus" pitchFamily="2" charset="-78"/>
            </a:endParaRPr>
          </a:p>
          <a:p>
            <a:pPr algn="just" rtl="1">
              <a:buNone/>
            </a:pPr>
            <a:r>
              <a:rPr lang="fa-IR" dirty="0">
                <a:cs typeface="B Lotus" pitchFamily="2" charset="-78"/>
              </a:rPr>
              <a:t>وضعيت ارتباط حاضر</a:t>
            </a:r>
            <a:endParaRPr lang="en-US" dirty="0">
              <a:cs typeface="B Lotus" pitchFamily="2" charset="-78"/>
            </a:endParaRPr>
          </a:p>
          <a:p>
            <a:pPr algn="just" rtl="1">
              <a:buNone/>
            </a:pPr>
            <a:r>
              <a:rPr lang="fa-IR" dirty="0">
                <a:cs typeface="B Lotus" pitchFamily="2" charset="-78"/>
              </a:rPr>
              <a:t>منابع </a:t>
            </a:r>
            <a:r>
              <a:rPr lang="fa-IR" dirty="0" smtClean="0">
                <a:cs typeface="B Lotus" pitchFamily="2" charset="-78"/>
              </a:rPr>
              <a:t>اكولوژيكي </a:t>
            </a:r>
            <a:r>
              <a:rPr lang="fa-IR" dirty="0">
                <a:cs typeface="B Lotus" pitchFamily="2" charset="-78"/>
              </a:rPr>
              <a:t>شناسايي شده طبق روش دو تركيبي تجزيه و تحليل و جوع بندي شده است </a:t>
            </a:r>
            <a:endParaRPr lang="en-US" dirty="0">
              <a:cs typeface="B Lotus" pitchFamily="2" charset="-78"/>
            </a:endParaRPr>
          </a:p>
          <a:p>
            <a:pPr algn="just" rtl="1">
              <a:buNone/>
            </a:pPr>
            <a:r>
              <a:rPr lang="fa-IR" dirty="0">
                <a:cs typeface="B Lotus" pitchFamily="2" charset="-78"/>
              </a:rPr>
              <a:t>ويژگي هاي اكو لوژيكي بخش كه در اكو سيستم خرد جمع بندي شده </a:t>
            </a:r>
            <a:endParaRPr lang="en-US" dirty="0">
              <a:cs typeface="B Lotus" pitchFamily="2" charset="-78"/>
            </a:endParaRPr>
          </a:p>
          <a:p>
            <a:pPr algn="just">
              <a:buNone/>
            </a:pPr>
            <a:endParaRPr lang="en-US" dirty="0">
              <a:cs typeface="B Lotus" pitchFamily="2" charset="-78"/>
            </a:endParaRPr>
          </a:p>
        </p:txBody>
      </p:sp>
    </p:spTree>
  </p:cSld>
  <p:clrMapOvr>
    <a:masterClrMapping/>
  </p:clrMapOvr>
  <p:transition>
    <p:pull di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a:cs typeface="B Lotus" pitchFamily="2" charset="-78"/>
              </a:rPr>
              <a:t>نتيجه وارزيابي </a:t>
            </a:r>
            <a:endParaRPr lang="en-US" dirty="0">
              <a:cs typeface="B Lotus" pitchFamily="2" charset="-78"/>
            </a:endParaRPr>
          </a:p>
        </p:txBody>
      </p:sp>
      <p:sp>
        <p:nvSpPr>
          <p:cNvPr id="3" name="Content Placeholder 2"/>
          <p:cNvSpPr>
            <a:spLocks noGrp="1"/>
          </p:cNvSpPr>
          <p:nvPr>
            <p:ph idx="1"/>
          </p:nvPr>
        </p:nvSpPr>
        <p:spPr/>
        <p:txBody>
          <a:bodyPr/>
          <a:lstStyle/>
          <a:p>
            <a:pPr algn="just" rtl="1">
              <a:buNone/>
            </a:pPr>
            <a:r>
              <a:rPr lang="fa-IR" dirty="0">
                <a:cs typeface="B Lotus" pitchFamily="2" charset="-78"/>
              </a:rPr>
              <a:t>طبق بررسي به عمل آمده در اين بخش 238واحد زيست محيطي يا اكو سيستم خرد وجود دارد نتيجه ارزيابي معلوم ساخته است كه هيچ اكوسيتم خيلي مرغوب براي كشت فارياب . كشت ديم باغباني و جنگل داري و جود ندارد </a:t>
            </a:r>
            <a:endParaRPr lang="en-US" dirty="0">
              <a:cs typeface="B Lotus" pitchFamily="2" charset="-78"/>
            </a:endParaRPr>
          </a:p>
          <a:p>
            <a:pPr algn="just" rtl="1">
              <a:buNone/>
            </a:pPr>
            <a:r>
              <a:rPr lang="fa-IR" dirty="0">
                <a:cs typeface="B Lotus" pitchFamily="2" charset="-78"/>
              </a:rPr>
              <a:t>در سرزمين مورد بررسي اكوسيستم مرغوب براي فارياب ديم باغباني وجود ندارد به طور اساسي توان سرزمين مورد  مطالعه براي كشت فارياب مرغوب و نيمه مرغوب است</a:t>
            </a:r>
            <a:endParaRPr lang="en-US" dirty="0">
              <a:cs typeface="B Lotus" pitchFamily="2" charset="-78"/>
            </a:endParaRPr>
          </a:p>
          <a:p>
            <a:pPr algn="just">
              <a:buNone/>
            </a:pPr>
            <a:endParaRPr lang="en-US" dirty="0">
              <a:cs typeface="B Lotus" pitchFamily="2" charset="-78"/>
            </a:endParaRPr>
          </a:p>
        </p:txBody>
      </p:sp>
    </p:spTree>
  </p:cSld>
  <p:clrMapOvr>
    <a:masterClrMapping/>
  </p:clrMapOvr>
  <p:transition>
    <p:wheel spokes="2"/>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a:cs typeface="B Lotus" pitchFamily="2" charset="-78"/>
              </a:rPr>
              <a:t>بحث نتيجه گيري </a:t>
            </a:r>
            <a:endParaRPr lang="en-US" dirty="0">
              <a:cs typeface="B Lotus" pitchFamily="2" charset="-78"/>
            </a:endParaRPr>
          </a:p>
        </p:txBody>
      </p:sp>
      <p:sp>
        <p:nvSpPr>
          <p:cNvPr id="3" name="Content Placeholder 2"/>
          <p:cNvSpPr>
            <a:spLocks noGrp="1"/>
          </p:cNvSpPr>
          <p:nvPr>
            <p:ph idx="1"/>
          </p:nvPr>
        </p:nvSpPr>
        <p:spPr/>
        <p:txBody>
          <a:bodyPr>
            <a:normAutofit fontScale="77500" lnSpcReduction="20000"/>
          </a:bodyPr>
          <a:lstStyle/>
          <a:p>
            <a:pPr algn="just" rtl="1">
              <a:buNone/>
            </a:pPr>
            <a:r>
              <a:rPr lang="fa-IR" dirty="0">
                <a:cs typeface="B Lotus" pitchFamily="2" charset="-78"/>
              </a:rPr>
              <a:t>بيش از نيمي از مجموع مساحت سرزمين مورد بررسي  براي كشت فارياب منماسب تشخيص داده شد با توجه به ميزان آب موجود در منطقه اجزا ء واحد اراضي و نيز درصد شيب كلي سرزمين چنين قابل انتظار است اگر چه فارياب طبقه اول يلفت نمي شود</a:t>
            </a:r>
            <a:endParaRPr lang="en-US" dirty="0">
              <a:cs typeface="B Lotus" pitchFamily="2" charset="-78"/>
            </a:endParaRPr>
          </a:p>
          <a:p>
            <a:pPr algn="just" rtl="1">
              <a:buNone/>
            </a:pPr>
            <a:r>
              <a:rPr lang="fa-IR" dirty="0">
                <a:cs typeface="B Lotus" pitchFamily="2" charset="-78"/>
              </a:rPr>
              <a:t>ازنظر وشعت اشغال شده براي كاربريها متع داري در مقام دوم قرار مي گيرد آبزي داري از معدود كاربري هاي اسشت كه به تازگي در كشور رخ نموده است وجود رود پر آب ارس با جمعبيت آبزيان ان نويد براي تكثير و پرورش ماهيان در سرزمين مورد مطا لعه به دست ميدهد با نگاهي به وضعيت زمين شناسي ژژئو مور فو لوژي و خاك شناسي سرزمين ديده مي شود كه از نظر زيست محيطي بخش غرب سرزمين مورد مطا لعه آمادگي بيشتري براي توسعه چه كشاورزي و چه صنعت و چه شهري دارد</a:t>
            </a:r>
            <a:endParaRPr lang="en-US" dirty="0">
              <a:cs typeface="B Lotus" pitchFamily="2" charset="-78"/>
            </a:endParaRPr>
          </a:p>
          <a:p>
            <a:pPr algn="just" rtl="1">
              <a:buNone/>
            </a:pPr>
            <a:r>
              <a:rPr lang="fa-IR" dirty="0">
                <a:cs typeface="B Lotus" pitchFamily="2" charset="-78"/>
              </a:rPr>
              <a:t>ارزيابي توان اكو لوژيكي منطقه گيلان و مازندران </a:t>
            </a:r>
            <a:endParaRPr lang="en-US" dirty="0">
              <a:cs typeface="B Lotus" pitchFamily="2" charset="-78"/>
            </a:endParaRPr>
          </a:p>
          <a:p>
            <a:pPr algn="just" rtl="1">
              <a:buNone/>
            </a:pPr>
            <a:r>
              <a:rPr lang="fa-IR" dirty="0">
                <a:cs typeface="B Lotus" pitchFamily="2" charset="-78"/>
              </a:rPr>
              <a:t>منطقه مرد مطا لعه شامل تمام سطح استانها ي گيلان و مازندران است</a:t>
            </a:r>
            <a:endParaRPr lang="en-US" dirty="0">
              <a:cs typeface="B Lotus" pitchFamily="2" charset="-78"/>
            </a:endParaRPr>
          </a:p>
          <a:p>
            <a:pPr algn="just">
              <a:buNone/>
            </a:pPr>
            <a:endParaRPr lang="en-US" dirty="0">
              <a:cs typeface="B Lotus" pitchFamily="2" charset="-78"/>
            </a:endParaRPr>
          </a:p>
        </p:txBody>
      </p:sp>
    </p:spTree>
  </p:cSld>
  <p:clrMapOvr>
    <a:masterClrMapping/>
  </p:clrMapOvr>
  <p:transition>
    <p:pull dir="l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a:cs typeface="B Lotus" pitchFamily="2" charset="-78"/>
              </a:rPr>
              <a:t>هدف ارزيابي </a:t>
            </a:r>
            <a:endParaRPr lang="en-US" dirty="0">
              <a:cs typeface="B Lotus" pitchFamily="2" charset="-78"/>
            </a:endParaRPr>
          </a:p>
        </p:txBody>
      </p:sp>
      <p:sp>
        <p:nvSpPr>
          <p:cNvPr id="3" name="Content Placeholder 2"/>
          <p:cNvSpPr>
            <a:spLocks noGrp="1"/>
          </p:cNvSpPr>
          <p:nvPr>
            <p:ph idx="1"/>
          </p:nvPr>
        </p:nvSpPr>
        <p:spPr/>
        <p:txBody>
          <a:bodyPr/>
          <a:lstStyle/>
          <a:p>
            <a:pPr algn="just" rtl="1">
              <a:buNone/>
            </a:pPr>
            <a:r>
              <a:rPr lang="fa-IR" dirty="0">
                <a:cs typeface="B Lotus" pitchFamily="2" charset="-78"/>
              </a:rPr>
              <a:t>ارزيابي توان اكو لوژي منطفه گيلان و مازندران به عنوان بخشي از مطالعه محيط زيست در چارچوب طرح كالبد منطقه براي توسعه شهري صنعتي و روستا و توريسم براي دستيابي به داده ها بوده است كه براي ترسيم خطوط كلي طرح جامع سرزمين و توسعه ضروري است </a:t>
            </a:r>
            <a:endParaRPr lang="en-US" dirty="0">
              <a:cs typeface="B Lotus" pitchFamily="2" charset="-78"/>
            </a:endParaRPr>
          </a:p>
          <a:p>
            <a:pPr algn="just" rtl="1">
              <a:buNone/>
            </a:pPr>
            <a:endParaRPr lang="en-US" dirty="0">
              <a:cs typeface="B Lotus" pitchFamily="2" charset="-78"/>
            </a:endParaRPr>
          </a:p>
        </p:txBody>
      </p:sp>
    </p:spTree>
  </p:cSld>
  <p:clrMapOvr>
    <a:masterClrMapping/>
  </p:clrMapOvr>
  <p:transition>
    <p:split orient="vert" dir="in"/>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a:cs typeface="B Lotus" pitchFamily="2" charset="-78"/>
              </a:rPr>
              <a:t>روش كار </a:t>
            </a:r>
            <a:endParaRPr lang="en-US" dirty="0">
              <a:cs typeface="B Lotus" pitchFamily="2" charset="-78"/>
            </a:endParaRPr>
          </a:p>
        </p:txBody>
      </p:sp>
      <p:sp>
        <p:nvSpPr>
          <p:cNvPr id="3" name="Content Placeholder 2"/>
          <p:cNvSpPr>
            <a:spLocks noGrp="1"/>
          </p:cNvSpPr>
          <p:nvPr>
            <p:ph idx="1"/>
          </p:nvPr>
        </p:nvSpPr>
        <p:spPr/>
        <p:txBody>
          <a:bodyPr>
            <a:normAutofit/>
          </a:bodyPr>
          <a:lstStyle/>
          <a:p>
            <a:pPr algn="just" rtl="1">
              <a:buNone/>
            </a:pPr>
            <a:r>
              <a:rPr lang="fa-IR" dirty="0">
                <a:cs typeface="B Lotus" pitchFamily="2" charset="-78"/>
              </a:rPr>
              <a:t>روش كار همانند فرايند اريابي توان اكو لوژي بوده است  </a:t>
            </a:r>
            <a:endParaRPr lang="en-US" dirty="0">
              <a:cs typeface="B Lotus" pitchFamily="2" charset="-78"/>
            </a:endParaRPr>
          </a:p>
          <a:p>
            <a:pPr algn="just" rtl="1">
              <a:buNone/>
            </a:pPr>
            <a:r>
              <a:rPr lang="fa-IR" dirty="0">
                <a:cs typeface="B Lotus" pitchFamily="2" charset="-78"/>
              </a:rPr>
              <a:t>در اي رابطه </a:t>
            </a:r>
            <a:endParaRPr lang="en-US" dirty="0">
              <a:cs typeface="B Lotus" pitchFamily="2" charset="-78"/>
            </a:endParaRPr>
          </a:p>
          <a:p>
            <a:pPr algn="just" rtl="1">
              <a:buNone/>
            </a:pPr>
            <a:r>
              <a:rPr lang="fa-IR" dirty="0">
                <a:cs typeface="B Lotus" pitchFamily="2" charset="-78"/>
              </a:rPr>
              <a:t>نخست :منابع زير توسط گروه هاي كارشناسايي گرديدند</a:t>
            </a:r>
            <a:endParaRPr lang="en-US" dirty="0">
              <a:cs typeface="B Lotus" pitchFamily="2" charset="-78"/>
            </a:endParaRPr>
          </a:p>
          <a:p>
            <a:pPr algn="just" rtl="1">
              <a:buNone/>
            </a:pPr>
            <a:r>
              <a:rPr lang="fa-IR" dirty="0">
                <a:cs typeface="B Lotus" pitchFamily="2" charset="-78"/>
              </a:rPr>
              <a:t>اقليم(در حد كلان)</a:t>
            </a:r>
            <a:endParaRPr lang="en-US" dirty="0">
              <a:cs typeface="B Lotus" pitchFamily="2" charset="-78"/>
            </a:endParaRPr>
          </a:p>
          <a:p>
            <a:pPr algn="just" rtl="1">
              <a:buNone/>
            </a:pPr>
            <a:r>
              <a:rPr lang="fa-IR" dirty="0">
                <a:cs typeface="B Lotus" pitchFamily="2" charset="-78"/>
              </a:rPr>
              <a:t>آب (در حد كلان)</a:t>
            </a:r>
            <a:endParaRPr lang="en-US" dirty="0">
              <a:cs typeface="B Lotus" pitchFamily="2" charset="-78"/>
            </a:endParaRPr>
          </a:p>
          <a:p>
            <a:pPr algn="just" rtl="1">
              <a:buNone/>
            </a:pPr>
            <a:r>
              <a:rPr lang="fa-IR" dirty="0">
                <a:cs typeface="B Lotus" pitchFamily="2" charset="-78"/>
              </a:rPr>
              <a:t>شكل زمين (درصد شيب و ارتفاع از سطح دريا )</a:t>
            </a:r>
            <a:endParaRPr lang="en-US" dirty="0">
              <a:cs typeface="B Lotus" pitchFamily="2" charset="-78"/>
            </a:endParaRPr>
          </a:p>
          <a:p>
            <a:pPr algn="just" rtl="1">
              <a:buNone/>
            </a:pPr>
            <a:r>
              <a:rPr lang="fa-IR" dirty="0">
                <a:cs typeface="B Lotus" pitchFamily="2" charset="-78"/>
              </a:rPr>
              <a:t>زمين شناسي (مبدا و تشكيل سنگها و زلزله خيز)</a:t>
            </a:r>
            <a:endParaRPr lang="en-US" dirty="0">
              <a:cs typeface="B Lotus" pitchFamily="2" charset="-78"/>
            </a:endParaRPr>
          </a:p>
          <a:p>
            <a:pPr algn="just" rtl="1">
              <a:buNone/>
            </a:pPr>
            <a:r>
              <a:rPr lang="fa-IR" dirty="0">
                <a:cs typeface="B Lotus" pitchFamily="2" charset="-78"/>
              </a:rPr>
              <a:t>خاك و توان آن تيپ هاي گياهي </a:t>
            </a:r>
            <a:endParaRPr lang="en-US" dirty="0">
              <a:cs typeface="B Lotus" pitchFamily="2" charset="-78"/>
            </a:endParaRPr>
          </a:p>
          <a:p>
            <a:pPr algn="just">
              <a:buNone/>
            </a:pPr>
            <a:endParaRPr lang="en-US" dirty="0">
              <a:cs typeface="B Lotus" pitchFamily="2" charset="-78"/>
            </a:endParaRPr>
          </a:p>
        </p:txBody>
      </p:sp>
    </p:spTree>
  </p:cSld>
  <p:clrMapOvr>
    <a:masterClrMapping/>
  </p:clrMapOvr>
  <p:transition>
    <p:cover dir="lu"/>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35</TotalTime>
  <Words>864</Words>
  <Application>Microsoft Office PowerPoint</Application>
  <PresentationFormat>On-screen Show (4:3)</PresentationFormat>
  <Paragraphs>61</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Solstice</vt:lpstr>
      <vt:lpstr>Slide 1</vt:lpstr>
      <vt:lpstr>موضوع: </vt:lpstr>
      <vt:lpstr>منطقه مورد مطالعه </vt:lpstr>
      <vt:lpstr>هدف ارزيابي </vt:lpstr>
      <vt:lpstr>روش كار </vt:lpstr>
      <vt:lpstr>نتيجه وارزيابي </vt:lpstr>
      <vt:lpstr>بحث نتيجه گيري </vt:lpstr>
      <vt:lpstr>هدف ارزيابي </vt:lpstr>
      <vt:lpstr>روش كار </vt:lpstr>
      <vt:lpstr>وضعيت اقتصادي  اجتماعي منطقه </vt:lpstr>
      <vt:lpstr>نتيجه گيري و ارزيابي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farhad</dc:creator>
  <cp:lastModifiedBy>farhad</cp:lastModifiedBy>
  <cp:revision>6</cp:revision>
  <dcterms:created xsi:type="dcterms:W3CDTF">2013-05-10T07:08:08Z</dcterms:created>
  <dcterms:modified xsi:type="dcterms:W3CDTF">2013-05-10T15:09:52Z</dcterms:modified>
</cp:coreProperties>
</file>