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39"/>
  </p:notesMasterIdLst>
  <p:sldIdLst>
    <p:sldId id="256" r:id="rId2"/>
    <p:sldId id="276" r:id="rId3"/>
    <p:sldId id="277" r:id="rId4"/>
    <p:sldId id="281" r:id="rId5"/>
    <p:sldId id="279" r:id="rId6"/>
    <p:sldId id="278" r:id="rId7"/>
    <p:sldId id="257" r:id="rId8"/>
    <p:sldId id="282" r:id="rId9"/>
    <p:sldId id="258" r:id="rId10"/>
    <p:sldId id="266" r:id="rId11"/>
    <p:sldId id="259" r:id="rId12"/>
    <p:sldId id="283" r:id="rId13"/>
    <p:sldId id="260" r:id="rId14"/>
    <p:sldId id="262" r:id="rId15"/>
    <p:sldId id="263" r:id="rId16"/>
    <p:sldId id="264" r:id="rId17"/>
    <p:sldId id="265" r:id="rId18"/>
    <p:sldId id="284" r:id="rId19"/>
    <p:sldId id="273" r:id="rId20"/>
    <p:sldId id="274" r:id="rId21"/>
    <p:sldId id="275" r:id="rId22"/>
    <p:sldId id="267" r:id="rId23"/>
    <p:sldId id="268" r:id="rId24"/>
    <p:sldId id="269" r:id="rId25"/>
    <p:sldId id="270" r:id="rId26"/>
    <p:sldId id="271" r:id="rId27"/>
    <p:sldId id="272" r:id="rId28"/>
    <p:sldId id="285" r:id="rId29"/>
    <p:sldId id="286" r:id="rId30"/>
    <p:sldId id="287" r:id="rId31"/>
    <p:sldId id="288" r:id="rId32"/>
    <p:sldId id="290" r:id="rId33"/>
    <p:sldId id="291" r:id="rId34"/>
    <p:sldId id="292" r:id="rId35"/>
    <p:sldId id="293" r:id="rId36"/>
    <p:sldId id="294" r:id="rId37"/>
    <p:sldId id="295"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4EDF3A-FC32-4520-86F7-05BDEE5C382A}" type="doc">
      <dgm:prSet loTypeId="urn:microsoft.com/office/officeart/2005/8/layout/cycle6" loCatId="cycle" qsTypeId="urn:microsoft.com/office/officeart/2005/8/quickstyle/simple1" qsCatId="simple" csTypeId="urn:microsoft.com/office/officeart/2005/8/colors/accent1_2" csCatId="accent1" phldr="1"/>
      <dgm:spPr/>
      <dgm:t>
        <a:bodyPr/>
        <a:lstStyle/>
        <a:p>
          <a:pPr rtl="1"/>
          <a:endParaRPr lang="fa-IR"/>
        </a:p>
      </dgm:t>
    </dgm:pt>
    <dgm:pt modelId="{CE78EF6E-87C7-4B9B-ADBD-73715F246D0E}">
      <dgm:prSet phldrT="[متن]"/>
      <dgm:spPr>
        <a:solidFill>
          <a:srgbClr val="FFFFCC"/>
        </a:solidFill>
        <a:ln>
          <a:solidFill>
            <a:srgbClr val="0000FF"/>
          </a:solidFill>
        </a:ln>
      </dgm:spPr>
      <dgm:t>
        <a:bodyPr/>
        <a:lstStyle/>
        <a:p>
          <a:pPr rtl="1"/>
          <a:r>
            <a:rPr lang="fa-IR" b="1" dirty="0" smtClean="0">
              <a:solidFill>
                <a:srgbClr val="0000FF"/>
              </a:solidFill>
              <a:cs typeface="B Mitra" pitchFamily="2" charset="-78"/>
            </a:rPr>
            <a:t>آینده گرا / بلند مدت</a:t>
          </a:r>
          <a:endParaRPr lang="fa-IR" dirty="0">
            <a:solidFill>
              <a:srgbClr val="0000FF"/>
            </a:solidFill>
          </a:endParaRPr>
        </a:p>
      </dgm:t>
    </dgm:pt>
    <dgm:pt modelId="{88B6CA38-0A68-43FF-B3A7-5D51C6C92D58}" type="parTrans" cxnId="{C8F3FDB1-C2C6-421B-B9C9-DD2A4F20500C}">
      <dgm:prSet/>
      <dgm:spPr/>
      <dgm:t>
        <a:bodyPr/>
        <a:lstStyle/>
        <a:p>
          <a:pPr rtl="1"/>
          <a:endParaRPr lang="fa-IR"/>
        </a:p>
      </dgm:t>
    </dgm:pt>
    <dgm:pt modelId="{D4BF46E3-1822-4DD6-80E3-5F4821512A4D}" type="sibTrans" cxnId="{C8F3FDB1-C2C6-421B-B9C9-DD2A4F20500C}">
      <dgm:prSet/>
      <dgm:spPr/>
      <dgm:t>
        <a:bodyPr/>
        <a:lstStyle/>
        <a:p>
          <a:pPr rtl="1"/>
          <a:endParaRPr lang="fa-IR"/>
        </a:p>
      </dgm:t>
    </dgm:pt>
    <dgm:pt modelId="{2A200219-90D0-41B5-A61A-51AD61A2D0A1}">
      <dgm:prSet phldrT="[متن]"/>
      <dgm:spPr>
        <a:solidFill>
          <a:srgbClr val="FFFFCC"/>
        </a:solidFill>
        <a:ln>
          <a:solidFill>
            <a:srgbClr val="0000FF"/>
          </a:solidFill>
        </a:ln>
      </dgm:spPr>
      <dgm:t>
        <a:bodyPr/>
        <a:lstStyle/>
        <a:p>
          <a:pPr rtl="1"/>
          <a:r>
            <a:rPr lang="fa-IR" b="1" dirty="0" smtClean="0">
              <a:solidFill>
                <a:srgbClr val="0000FF"/>
              </a:solidFill>
              <a:cs typeface="B Mitra" pitchFamily="2" charset="-78"/>
            </a:rPr>
            <a:t>مقید به برخی محدودیت ها </a:t>
          </a:r>
          <a:endParaRPr lang="fa-IR" dirty="0">
            <a:solidFill>
              <a:srgbClr val="0000FF"/>
            </a:solidFill>
          </a:endParaRPr>
        </a:p>
      </dgm:t>
    </dgm:pt>
    <dgm:pt modelId="{D32B64E7-C1E9-4767-8EE0-025F302DB1B2}" type="parTrans" cxnId="{77489F78-E70D-498F-B8A4-4A4A62279E55}">
      <dgm:prSet/>
      <dgm:spPr/>
      <dgm:t>
        <a:bodyPr/>
        <a:lstStyle/>
        <a:p>
          <a:pPr rtl="1"/>
          <a:endParaRPr lang="fa-IR"/>
        </a:p>
      </dgm:t>
    </dgm:pt>
    <dgm:pt modelId="{389C44BA-C556-4117-8FAC-19BBDEAAB759}" type="sibTrans" cxnId="{77489F78-E70D-498F-B8A4-4A4A62279E55}">
      <dgm:prSet/>
      <dgm:spPr/>
      <dgm:t>
        <a:bodyPr/>
        <a:lstStyle/>
        <a:p>
          <a:pPr rtl="1"/>
          <a:endParaRPr lang="fa-IR"/>
        </a:p>
      </dgm:t>
    </dgm:pt>
    <dgm:pt modelId="{B4FAF70C-0406-4116-91E2-F1BDF23B4955}">
      <dgm:prSet phldrT="[متن]"/>
      <dgm:spPr>
        <a:solidFill>
          <a:srgbClr val="FFFFCC"/>
        </a:solidFill>
        <a:ln>
          <a:solidFill>
            <a:srgbClr val="0000FF"/>
          </a:solidFill>
        </a:ln>
      </dgm:spPr>
      <dgm:t>
        <a:bodyPr/>
        <a:lstStyle/>
        <a:p>
          <a:pPr rtl="1"/>
          <a:r>
            <a:rPr lang="fa-IR" b="1" dirty="0" smtClean="0">
              <a:solidFill>
                <a:srgbClr val="0000FF"/>
              </a:solidFill>
              <a:cs typeface="B Mitra" pitchFamily="2" charset="-78"/>
            </a:rPr>
            <a:t>طبیعی / جغرافیایی</a:t>
          </a:r>
          <a:endParaRPr lang="fa-IR" dirty="0">
            <a:solidFill>
              <a:srgbClr val="0000FF"/>
            </a:solidFill>
          </a:endParaRPr>
        </a:p>
      </dgm:t>
    </dgm:pt>
    <dgm:pt modelId="{55CE59F7-3B2B-428F-B279-3CFE465F14A5}" type="parTrans" cxnId="{B437FA5A-9E55-4CA4-B236-CE71DFAF6822}">
      <dgm:prSet/>
      <dgm:spPr/>
      <dgm:t>
        <a:bodyPr/>
        <a:lstStyle/>
        <a:p>
          <a:pPr rtl="1"/>
          <a:endParaRPr lang="fa-IR"/>
        </a:p>
      </dgm:t>
    </dgm:pt>
    <dgm:pt modelId="{87CB0645-CA59-420F-B8CC-BC930CAC19B3}" type="sibTrans" cxnId="{B437FA5A-9E55-4CA4-B236-CE71DFAF6822}">
      <dgm:prSet/>
      <dgm:spPr/>
      <dgm:t>
        <a:bodyPr/>
        <a:lstStyle/>
        <a:p>
          <a:pPr rtl="1"/>
          <a:endParaRPr lang="fa-IR"/>
        </a:p>
      </dgm:t>
    </dgm:pt>
    <dgm:pt modelId="{83C11518-02F1-4C7E-B934-D9C3E7ABA5A7}">
      <dgm:prSet phldrT="[متن]"/>
      <dgm:spPr>
        <a:solidFill>
          <a:srgbClr val="FFFFCC"/>
        </a:solidFill>
        <a:ln>
          <a:solidFill>
            <a:srgbClr val="0000FF"/>
          </a:solidFill>
        </a:ln>
      </dgm:spPr>
      <dgm:t>
        <a:bodyPr/>
        <a:lstStyle/>
        <a:p>
          <a:pPr rtl="1"/>
          <a:r>
            <a:rPr lang="fa-IR" b="1" dirty="0" smtClean="0">
              <a:solidFill>
                <a:srgbClr val="0000FF"/>
              </a:solidFill>
              <a:cs typeface="B Mitra" pitchFamily="2" charset="-78"/>
            </a:rPr>
            <a:t>ابزار گرا</a:t>
          </a:r>
          <a:endParaRPr lang="fa-IR" dirty="0">
            <a:solidFill>
              <a:srgbClr val="0000FF"/>
            </a:solidFill>
          </a:endParaRPr>
        </a:p>
      </dgm:t>
    </dgm:pt>
    <dgm:pt modelId="{597F1FD0-351B-487A-87D1-1518F4798E9E}" type="parTrans" cxnId="{15CDD274-42FC-4A32-BE7B-2E40CB132DA4}">
      <dgm:prSet/>
      <dgm:spPr/>
      <dgm:t>
        <a:bodyPr/>
        <a:lstStyle/>
        <a:p>
          <a:pPr rtl="1"/>
          <a:endParaRPr lang="fa-IR"/>
        </a:p>
      </dgm:t>
    </dgm:pt>
    <dgm:pt modelId="{48255468-7906-4407-A0AB-F3472CE55CF3}" type="sibTrans" cxnId="{15CDD274-42FC-4A32-BE7B-2E40CB132DA4}">
      <dgm:prSet/>
      <dgm:spPr/>
      <dgm:t>
        <a:bodyPr/>
        <a:lstStyle/>
        <a:p>
          <a:pPr rtl="1"/>
          <a:endParaRPr lang="fa-IR"/>
        </a:p>
      </dgm:t>
    </dgm:pt>
    <dgm:pt modelId="{602CF836-C3B8-42D4-9F97-7A635D1C14AE}">
      <dgm:prSet phldrT="[متن]"/>
      <dgm:spPr>
        <a:solidFill>
          <a:srgbClr val="FFFFCC"/>
        </a:solidFill>
        <a:ln>
          <a:solidFill>
            <a:srgbClr val="0000FF"/>
          </a:solidFill>
        </a:ln>
      </dgm:spPr>
      <dgm:t>
        <a:bodyPr/>
        <a:lstStyle/>
        <a:p>
          <a:pPr rtl="1"/>
          <a:r>
            <a:rPr lang="fa-IR" b="1" dirty="0" smtClean="0">
              <a:solidFill>
                <a:srgbClr val="0000FF"/>
              </a:solidFill>
              <a:cs typeface="B Mitra" pitchFamily="2" charset="-78"/>
            </a:rPr>
            <a:t>کل نگر / به هم پیوسته</a:t>
          </a:r>
          <a:endParaRPr lang="fa-IR" dirty="0">
            <a:solidFill>
              <a:srgbClr val="0000FF"/>
            </a:solidFill>
          </a:endParaRPr>
        </a:p>
      </dgm:t>
    </dgm:pt>
    <dgm:pt modelId="{357A9647-85CA-4ABC-AB55-12C64BADBEAD}" type="parTrans" cxnId="{A267AAB7-AE88-4375-8310-FDE5211F8808}">
      <dgm:prSet/>
      <dgm:spPr/>
      <dgm:t>
        <a:bodyPr/>
        <a:lstStyle/>
        <a:p>
          <a:pPr rtl="1"/>
          <a:endParaRPr lang="fa-IR"/>
        </a:p>
      </dgm:t>
    </dgm:pt>
    <dgm:pt modelId="{190176B9-0B79-4BD2-8C56-5E015CBDD8EA}" type="sibTrans" cxnId="{A267AAB7-AE88-4375-8310-FDE5211F8808}">
      <dgm:prSet/>
      <dgm:spPr/>
      <dgm:t>
        <a:bodyPr/>
        <a:lstStyle/>
        <a:p>
          <a:pPr rtl="1"/>
          <a:endParaRPr lang="fa-IR"/>
        </a:p>
      </dgm:t>
    </dgm:pt>
    <dgm:pt modelId="{EC9687D9-A2D0-458F-99F4-33B61FE8184C}">
      <dgm:prSet/>
      <dgm:spPr>
        <a:solidFill>
          <a:srgbClr val="FFFFCC"/>
        </a:solidFill>
        <a:ln>
          <a:solidFill>
            <a:srgbClr val="0000FF"/>
          </a:solidFill>
        </a:ln>
      </dgm:spPr>
      <dgm:t>
        <a:bodyPr/>
        <a:lstStyle/>
        <a:p>
          <a:pPr rtl="1"/>
          <a:r>
            <a:rPr lang="fa-IR" b="1" dirty="0" err="1" smtClean="0">
              <a:solidFill>
                <a:srgbClr val="0000FF"/>
              </a:solidFill>
              <a:cs typeface="B Mitra" pitchFamily="2" charset="-78"/>
            </a:rPr>
            <a:t>مشارکتی</a:t>
          </a:r>
          <a:endParaRPr lang="fa-IR" dirty="0">
            <a:solidFill>
              <a:srgbClr val="0000FF"/>
            </a:solidFill>
          </a:endParaRPr>
        </a:p>
      </dgm:t>
    </dgm:pt>
    <dgm:pt modelId="{8FF12079-A321-4C4A-A3A8-4532D9D72994}" type="parTrans" cxnId="{CA6278D1-C198-443E-AFBC-67AF3C39C547}">
      <dgm:prSet/>
      <dgm:spPr/>
      <dgm:t>
        <a:bodyPr/>
        <a:lstStyle/>
        <a:p>
          <a:pPr rtl="1"/>
          <a:endParaRPr lang="fa-IR"/>
        </a:p>
      </dgm:t>
    </dgm:pt>
    <dgm:pt modelId="{F5AF96D8-F36C-4F02-BC56-F16B0366AD8C}" type="sibTrans" cxnId="{CA6278D1-C198-443E-AFBC-67AF3C39C547}">
      <dgm:prSet/>
      <dgm:spPr/>
      <dgm:t>
        <a:bodyPr/>
        <a:lstStyle/>
        <a:p>
          <a:pPr rtl="1"/>
          <a:endParaRPr lang="fa-IR"/>
        </a:p>
      </dgm:t>
    </dgm:pt>
    <dgm:pt modelId="{EF87F930-223F-4F61-B28E-423BFF3FAFC3}" type="pres">
      <dgm:prSet presAssocID="{324EDF3A-FC32-4520-86F7-05BDEE5C382A}" presName="cycle" presStyleCnt="0">
        <dgm:presLayoutVars>
          <dgm:dir/>
          <dgm:resizeHandles val="exact"/>
        </dgm:presLayoutVars>
      </dgm:prSet>
      <dgm:spPr/>
      <dgm:t>
        <a:bodyPr/>
        <a:lstStyle/>
        <a:p>
          <a:pPr rtl="1"/>
          <a:endParaRPr lang="fa-IR"/>
        </a:p>
      </dgm:t>
    </dgm:pt>
    <dgm:pt modelId="{9972EC10-A0C5-4F91-95BA-99C77C4FAB18}" type="pres">
      <dgm:prSet presAssocID="{CE78EF6E-87C7-4B9B-ADBD-73715F246D0E}" presName="node" presStyleLbl="node1" presStyleIdx="0" presStyleCnt="6">
        <dgm:presLayoutVars>
          <dgm:bulletEnabled val="1"/>
        </dgm:presLayoutVars>
      </dgm:prSet>
      <dgm:spPr/>
      <dgm:t>
        <a:bodyPr/>
        <a:lstStyle/>
        <a:p>
          <a:pPr rtl="1"/>
          <a:endParaRPr lang="fa-IR"/>
        </a:p>
      </dgm:t>
    </dgm:pt>
    <dgm:pt modelId="{046241D3-EF37-4DEA-BE50-F804C05FCEB6}" type="pres">
      <dgm:prSet presAssocID="{CE78EF6E-87C7-4B9B-ADBD-73715F246D0E}" presName="spNode" presStyleCnt="0"/>
      <dgm:spPr/>
    </dgm:pt>
    <dgm:pt modelId="{2F8DB358-0315-41F1-AA32-976C187EC598}" type="pres">
      <dgm:prSet presAssocID="{D4BF46E3-1822-4DD6-80E3-5F4821512A4D}" presName="sibTrans" presStyleLbl="sibTrans1D1" presStyleIdx="0" presStyleCnt="6"/>
      <dgm:spPr/>
      <dgm:t>
        <a:bodyPr/>
        <a:lstStyle/>
        <a:p>
          <a:pPr rtl="1"/>
          <a:endParaRPr lang="fa-IR"/>
        </a:p>
      </dgm:t>
    </dgm:pt>
    <dgm:pt modelId="{F751F944-FD20-4DEB-9230-703F494E1EB0}" type="pres">
      <dgm:prSet presAssocID="{EC9687D9-A2D0-458F-99F4-33B61FE8184C}" presName="node" presStyleLbl="node1" presStyleIdx="1" presStyleCnt="6">
        <dgm:presLayoutVars>
          <dgm:bulletEnabled val="1"/>
        </dgm:presLayoutVars>
      </dgm:prSet>
      <dgm:spPr/>
      <dgm:t>
        <a:bodyPr/>
        <a:lstStyle/>
        <a:p>
          <a:pPr rtl="1"/>
          <a:endParaRPr lang="fa-IR"/>
        </a:p>
      </dgm:t>
    </dgm:pt>
    <dgm:pt modelId="{485A3AF8-6DB6-469D-A312-ED6AD32C30AA}" type="pres">
      <dgm:prSet presAssocID="{EC9687D9-A2D0-458F-99F4-33B61FE8184C}" presName="spNode" presStyleCnt="0"/>
      <dgm:spPr/>
    </dgm:pt>
    <dgm:pt modelId="{6AC00090-D12E-44B5-96A6-F3E1397868CA}" type="pres">
      <dgm:prSet presAssocID="{F5AF96D8-F36C-4F02-BC56-F16B0366AD8C}" presName="sibTrans" presStyleLbl="sibTrans1D1" presStyleIdx="1" presStyleCnt="6"/>
      <dgm:spPr/>
      <dgm:t>
        <a:bodyPr/>
        <a:lstStyle/>
        <a:p>
          <a:pPr rtl="1"/>
          <a:endParaRPr lang="fa-IR"/>
        </a:p>
      </dgm:t>
    </dgm:pt>
    <dgm:pt modelId="{A348027F-0D45-43B9-B198-355B634BC338}" type="pres">
      <dgm:prSet presAssocID="{2A200219-90D0-41B5-A61A-51AD61A2D0A1}" presName="node" presStyleLbl="node1" presStyleIdx="2" presStyleCnt="6">
        <dgm:presLayoutVars>
          <dgm:bulletEnabled val="1"/>
        </dgm:presLayoutVars>
      </dgm:prSet>
      <dgm:spPr/>
      <dgm:t>
        <a:bodyPr/>
        <a:lstStyle/>
        <a:p>
          <a:pPr rtl="1"/>
          <a:endParaRPr lang="fa-IR"/>
        </a:p>
      </dgm:t>
    </dgm:pt>
    <dgm:pt modelId="{D1283FC2-21E3-4EC5-A339-2F7D7606EDFD}" type="pres">
      <dgm:prSet presAssocID="{2A200219-90D0-41B5-A61A-51AD61A2D0A1}" presName="spNode" presStyleCnt="0"/>
      <dgm:spPr/>
    </dgm:pt>
    <dgm:pt modelId="{66569365-B0F8-4830-9733-43B21FDC7998}" type="pres">
      <dgm:prSet presAssocID="{389C44BA-C556-4117-8FAC-19BBDEAAB759}" presName="sibTrans" presStyleLbl="sibTrans1D1" presStyleIdx="2" presStyleCnt="6"/>
      <dgm:spPr/>
      <dgm:t>
        <a:bodyPr/>
        <a:lstStyle/>
        <a:p>
          <a:pPr rtl="1"/>
          <a:endParaRPr lang="fa-IR"/>
        </a:p>
      </dgm:t>
    </dgm:pt>
    <dgm:pt modelId="{8564455F-2D6D-44A9-8209-0096DF98147A}" type="pres">
      <dgm:prSet presAssocID="{B4FAF70C-0406-4116-91E2-F1BDF23B4955}" presName="node" presStyleLbl="node1" presStyleIdx="3" presStyleCnt="6">
        <dgm:presLayoutVars>
          <dgm:bulletEnabled val="1"/>
        </dgm:presLayoutVars>
      </dgm:prSet>
      <dgm:spPr/>
      <dgm:t>
        <a:bodyPr/>
        <a:lstStyle/>
        <a:p>
          <a:pPr rtl="1"/>
          <a:endParaRPr lang="fa-IR"/>
        </a:p>
      </dgm:t>
    </dgm:pt>
    <dgm:pt modelId="{E1F50D13-199B-4A75-9FD3-BED4C9913F25}" type="pres">
      <dgm:prSet presAssocID="{B4FAF70C-0406-4116-91E2-F1BDF23B4955}" presName="spNode" presStyleCnt="0"/>
      <dgm:spPr/>
    </dgm:pt>
    <dgm:pt modelId="{CFABE4A1-A174-4682-962E-9B121D098575}" type="pres">
      <dgm:prSet presAssocID="{87CB0645-CA59-420F-B8CC-BC930CAC19B3}" presName="sibTrans" presStyleLbl="sibTrans1D1" presStyleIdx="3" presStyleCnt="6"/>
      <dgm:spPr/>
      <dgm:t>
        <a:bodyPr/>
        <a:lstStyle/>
        <a:p>
          <a:pPr rtl="1"/>
          <a:endParaRPr lang="fa-IR"/>
        </a:p>
      </dgm:t>
    </dgm:pt>
    <dgm:pt modelId="{AA287B84-DE76-46AE-942D-C24DC459DC41}" type="pres">
      <dgm:prSet presAssocID="{83C11518-02F1-4C7E-B934-D9C3E7ABA5A7}" presName="node" presStyleLbl="node1" presStyleIdx="4" presStyleCnt="6">
        <dgm:presLayoutVars>
          <dgm:bulletEnabled val="1"/>
        </dgm:presLayoutVars>
      </dgm:prSet>
      <dgm:spPr/>
      <dgm:t>
        <a:bodyPr/>
        <a:lstStyle/>
        <a:p>
          <a:pPr rtl="1"/>
          <a:endParaRPr lang="fa-IR"/>
        </a:p>
      </dgm:t>
    </dgm:pt>
    <dgm:pt modelId="{254A1093-62F8-4C32-BD9A-DCFC100B568D}" type="pres">
      <dgm:prSet presAssocID="{83C11518-02F1-4C7E-B934-D9C3E7ABA5A7}" presName="spNode" presStyleCnt="0"/>
      <dgm:spPr/>
    </dgm:pt>
    <dgm:pt modelId="{AB2AC8B3-8843-4A08-9F2E-3EA0DD9833FF}" type="pres">
      <dgm:prSet presAssocID="{48255468-7906-4407-A0AB-F3472CE55CF3}" presName="sibTrans" presStyleLbl="sibTrans1D1" presStyleIdx="4" presStyleCnt="6"/>
      <dgm:spPr/>
      <dgm:t>
        <a:bodyPr/>
        <a:lstStyle/>
        <a:p>
          <a:pPr rtl="1"/>
          <a:endParaRPr lang="fa-IR"/>
        </a:p>
      </dgm:t>
    </dgm:pt>
    <dgm:pt modelId="{8DF4E954-FF7B-40E6-BB86-D53AEFCD0B54}" type="pres">
      <dgm:prSet presAssocID="{602CF836-C3B8-42D4-9F97-7A635D1C14AE}" presName="node" presStyleLbl="node1" presStyleIdx="5" presStyleCnt="6">
        <dgm:presLayoutVars>
          <dgm:bulletEnabled val="1"/>
        </dgm:presLayoutVars>
      </dgm:prSet>
      <dgm:spPr/>
      <dgm:t>
        <a:bodyPr/>
        <a:lstStyle/>
        <a:p>
          <a:pPr rtl="1"/>
          <a:endParaRPr lang="fa-IR"/>
        </a:p>
      </dgm:t>
    </dgm:pt>
    <dgm:pt modelId="{F50AAAD0-1CEB-4E0C-94FB-A34FA684401B}" type="pres">
      <dgm:prSet presAssocID="{602CF836-C3B8-42D4-9F97-7A635D1C14AE}" presName="spNode" presStyleCnt="0"/>
      <dgm:spPr/>
    </dgm:pt>
    <dgm:pt modelId="{A5B1BB29-D97B-469A-B2F9-8957086502A7}" type="pres">
      <dgm:prSet presAssocID="{190176B9-0B79-4BD2-8C56-5E015CBDD8EA}" presName="sibTrans" presStyleLbl="sibTrans1D1" presStyleIdx="5" presStyleCnt="6"/>
      <dgm:spPr/>
      <dgm:t>
        <a:bodyPr/>
        <a:lstStyle/>
        <a:p>
          <a:pPr rtl="1"/>
          <a:endParaRPr lang="fa-IR"/>
        </a:p>
      </dgm:t>
    </dgm:pt>
  </dgm:ptLst>
  <dgm:cxnLst>
    <dgm:cxn modelId="{25727BE2-F039-4C64-85DD-AC434491F755}" type="presOf" srcId="{190176B9-0B79-4BD2-8C56-5E015CBDD8EA}" destId="{A5B1BB29-D97B-469A-B2F9-8957086502A7}" srcOrd="0" destOrd="0" presId="urn:microsoft.com/office/officeart/2005/8/layout/cycle6"/>
    <dgm:cxn modelId="{630B1567-0A79-47BB-9A0C-4CB4C23FC79E}" type="presOf" srcId="{2A200219-90D0-41B5-A61A-51AD61A2D0A1}" destId="{A348027F-0D45-43B9-B198-355B634BC338}" srcOrd="0" destOrd="0" presId="urn:microsoft.com/office/officeart/2005/8/layout/cycle6"/>
    <dgm:cxn modelId="{DAB8E6AD-ACEC-489D-B530-4851ED3A7584}" type="presOf" srcId="{EC9687D9-A2D0-458F-99F4-33B61FE8184C}" destId="{F751F944-FD20-4DEB-9230-703F494E1EB0}" srcOrd="0" destOrd="0" presId="urn:microsoft.com/office/officeart/2005/8/layout/cycle6"/>
    <dgm:cxn modelId="{CA6278D1-C198-443E-AFBC-67AF3C39C547}" srcId="{324EDF3A-FC32-4520-86F7-05BDEE5C382A}" destId="{EC9687D9-A2D0-458F-99F4-33B61FE8184C}" srcOrd="1" destOrd="0" parTransId="{8FF12079-A321-4C4A-A3A8-4532D9D72994}" sibTransId="{F5AF96D8-F36C-4F02-BC56-F16B0366AD8C}"/>
    <dgm:cxn modelId="{15CDD274-42FC-4A32-BE7B-2E40CB132DA4}" srcId="{324EDF3A-FC32-4520-86F7-05BDEE5C382A}" destId="{83C11518-02F1-4C7E-B934-D9C3E7ABA5A7}" srcOrd="4" destOrd="0" parTransId="{597F1FD0-351B-487A-87D1-1518F4798E9E}" sibTransId="{48255468-7906-4407-A0AB-F3472CE55CF3}"/>
    <dgm:cxn modelId="{41C10CD7-9B28-419B-A501-193E910724E4}" type="presOf" srcId="{324EDF3A-FC32-4520-86F7-05BDEE5C382A}" destId="{EF87F930-223F-4F61-B28E-423BFF3FAFC3}" srcOrd="0" destOrd="0" presId="urn:microsoft.com/office/officeart/2005/8/layout/cycle6"/>
    <dgm:cxn modelId="{2E39F168-1750-4237-BEDB-A18D1D688FDF}" type="presOf" srcId="{D4BF46E3-1822-4DD6-80E3-5F4821512A4D}" destId="{2F8DB358-0315-41F1-AA32-976C187EC598}" srcOrd="0" destOrd="0" presId="urn:microsoft.com/office/officeart/2005/8/layout/cycle6"/>
    <dgm:cxn modelId="{A267AAB7-AE88-4375-8310-FDE5211F8808}" srcId="{324EDF3A-FC32-4520-86F7-05BDEE5C382A}" destId="{602CF836-C3B8-42D4-9F97-7A635D1C14AE}" srcOrd="5" destOrd="0" parTransId="{357A9647-85CA-4ABC-AB55-12C64BADBEAD}" sibTransId="{190176B9-0B79-4BD2-8C56-5E015CBDD8EA}"/>
    <dgm:cxn modelId="{035ADAE4-C27E-49D8-807D-C50A62C80AD2}" type="presOf" srcId="{389C44BA-C556-4117-8FAC-19BBDEAAB759}" destId="{66569365-B0F8-4830-9733-43B21FDC7998}" srcOrd="0" destOrd="0" presId="urn:microsoft.com/office/officeart/2005/8/layout/cycle6"/>
    <dgm:cxn modelId="{7E2275C6-55D7-4B5C-8BA9-5A4430F51DC1}" type="presOf" srcId="{83C11518-02F1-4C7E-B934-D9C3E7ABA5A7}" destId="{AA287B84-DE76-46AE-942D-C24DC459DC41}" srcOrd="0" destOrd="0" presId="urn:microsoft.com/office/officeart/2005/8/layout/cycle6"/>
    <dgm:cxn modelId="{7DC64FB9-2BBF-478F-8669-66C5FE93706A}" type="presOf" srcId="{B4FAF70C-0406-4116-91E2-F1BDF23B4955}" destId="{8564455F-2D6D-44A9-8209-0096DF98147A}" srcOrd="0" destOrd="0" presId="urn:microsoft.com/office/officeart/2005/8/layout/cycle6"/>
    <dgm:cxn modelId="{1CDFCF82-11B0-4858-B1CD-6F4A5B51D21E}" type="presOf" srcId="{87CB0645-CA59-420F-B8CC-BC930CAC19B3}" destId="{CFABE4A1-A174-4682-962E-9B121D098575}" srcOrd="0" destOrd="0" presId="urn:microsoft.com/office/officeart/2005/8/layout/cycle6"/>
    <dgm:cxn modelId="{B437FA5A-9E55-4CA4-B236-CE71DFAF6822}" srcId="{324EDF3A-FC32-4520-86F7-05BDEE5C382A}" destId="{B4FAF70C-0406-4116-91E2-F1BDF23B4955}" srcOrd="3" destOrd="0" parTransId="{55CE59F7-3B2B-428F-B279-3CFE465F14A5}" sibTransId="{87CB0645-CA59-420F-B8CC-BC930CAC19B3}"/>
    <dgm:cxn modelId="{347631E7-1EB1-469E-B7C3-B4449BF38A62}" type="presOf" srcId="{F5AF96D8-F36C-4F02-BC56-F16B0366AD8C}" destId="{6AC00090-D12E-44B5-96A6-F3E1397868CA}" srcOrd="0" destOrd="0" presId="urn:microsoft.com/office/officeart/2005/8/layout/cycle6"/>
    <dgm:cxn modelId="{8CFF2D2F-E355-4E0F-824F-7B12B17ED329}" type="presOf" srcId="{48255468-7906-4407-A0AB-F3472CE55CF3}" destId="{AB2AC8B3-8843-4A08-9F2E-3EA0DD9833FF}" srcOrd="0" destOrd="0" presId="urn:microsoft.com/office/officeart/2005/8/layout/cycle6"/>
    <dgm:cxn modelId="{C8F3FDB1-C2C6-421B-B9C9-DD2A4F20500C}" srcId="{324EDF3A-FC32-4520-86F7-05BDEE5C382A}" destId="{CE78EF6E-87C7-4B9B-ADBD-73715F246D0E}" srcOrd="0" destOrd="0" parTransId="{88B6CA38-0A68-43FF-B3A7-5D51C6C92D58}" sibTransId="{D4BF46E3-1822-4DD6-80E3-5F4821512A4D}"/>
    <dgm:cxn modelId="{77489F78-E70D-498F-B8A4-4A4A62279E55}" srcId="{324EDF3A-FC32-4520-86F7-05BDEE5C382A}" destId="{2A200219-90D0-41B5-A61A-51AD61A2D0A1}" srcOrd="2" destOrd="0" parTransId="{D32B64E7-C1E9-4767-8EE0-025F302DB1B2}" sibTransId="{389C44BA-C556-4117-8FAC-19BBDEAAB759}"/>
    <dgm:cxn modelId="{5DF0CA79-FBA5-4CC6-8566-005C4AB743A8}" type="presOf" srcId="{602CF836-C3B8-42D4-9F97-7A635D1C14AE}" destId="{8DF4E954-FF7B-40E6-BB86-D53AEFCD0B54}" srcOrd="0" destOrd="0" presId="urn:microsoft.com/office/officeart/2005/8/layout/cycle6"/>
    <dgm:cxn modelId="{37D65D20-9DAF-45FB-B20B-2A14CC9EC95F}" type="presOf" srcId="{CE78EF6E-87C7-4B9B-ADBD-73715F246D0E}" destId="{9972EC10-A0C5-4F91-95BA-99C77C4FAB18}" srcOrd="0" destOrd="0" presId="urn:microsoft.com/office/officeart/2005/8/layout/cycle6"/>
    <dgm:cxn modelId="{DAE6D9C4-AF90-4826-8FEB-2423483D8DF6}" type="presParOf" srcId="{EF87F930-223F-4F61-B28E-423BFF3FAFC3}" destId="{9972EC10-A0C5-4F91-95BA-99C77C4FAB18}" srcOrd="0" destOrd="0" presId="urn:microsoft.com/office/officeart/2005/8/layout/cycle6"/>
    <dgm:cxn modelId="{2137B3D8-DC8C-4B43-BC74-6F404406CA72}" type="presParOf" srcId="{EF87F930-223F-4F61-B28E-423BFF3FAFC3}" destId="{046241D3-EF37-4DEA-BE50-F804C05FCEB6}" srcOrd="1" destOrd="0" presId="urn:microsoft.com/office/officeart/2005/8/layout/cycle6"/>
    <dgm:cxn modelId="{B55E3400-149D-469A-B360-2DD61A6377F5}" type="presParOf" srcId="{EF87F930-223F-4F61-B28E-423BFF3FAFC3}" destId="{2F8DB358-0315-41F1-AA32-976C187EC598}" srcOrd="2" destOrd="0" presId="urn:microsoft.com/office/officeart/2005/8/layout/cycle6"/>
    <dgm:cxn modelId="{1DDC5612-D561-4C1C-A386-F24DD9867D9E}" type="presParOf" srcId="{EF87F930-223F-4F61-B28E-423BFF3FAFC3}" destId="{F751F944-FD20-4DEB-9230-703F494E1EB0}" srcOrd="3" destOrd="0" presId="urn:microsoft.com/office/officeart/2005/8/layout/cycle6"/>
    <dgm:cxn modelId="{A66A089A-749E-48E3-A0CF-9D8EFBF9695E}" type="presParOf" srcId="{EF87F930-223F-4F61-B28E-423BFF3FAFC3}" destId="{485A3AF8-6DB6-469D-A312-ED6AD32C30AA}" srcOrd="4" destOrd="0" presId="urn:microsoft.com/office/officeart/2005/8/layout/cycle6"/>
    <dgm:cxn modelId="{A6D47015-A930-4BF0-A8C2-582A071A6DE8}" type="presParOf" srcId="{EF87F930-223F-4F61-B28E-423BFF3FAFC3}" destId="{6AC00090-D12E-44B5-96A6-F3E1397868CA}" srcOrd="5" destOrd="0" presId="urn:microsoft.com/office/officeart/2005/8/layout/cycle6"/>
    <dgm:cxn modelId="{6968DBBA-B394-4C90-94AA-74070718BEE4}" type="presParOf" srcId="{EF87F930-223F-4F61-B28E-423BFF3FAFC3}" destId="{A348027F-0D45-43B9-B198-355B634BC338}" srcOrd="6" destOrd="0" presId="urn:microsoft.com/office/officeart/2005/8/layout/cycle6"/>
    <dgm:cxn modelId="{06AC648C-7FD7-4931-9248-E4BB6F1333ED}" type="presParOf" srcId="{EF87F930-223F-4F61-B28E-423BFF3FAFC3}" destId="{D1283FC2-21E3-4EC5-A339-2F7D7606EDFD}" srcOrd="7" destOrd="0" presId="urn:microsoft.com/office/officeart/2005/8/layout/cycle6"/>
    <dgm:cxn modelId="{54FA1A46-1AF0-4A43-A389-C0AC1C2CF674}" type="presParOf" srcId="{EF87F930-223F-4F61-B28E-423BFF3FAFC3}" destId="{66569365-B0F8-4830-9733-43B21FDC7998}" srcOrd="8" destOrd="0" presId="urn:microsoft.com/office/officeart/2005/8/layout/cycle6"/>
    <dgm:cxn modelId="{221EDD0D-BC4C-4B06-802C-FD87AC2F04A0}" type="presParOf" srcId="{EF87F930-223F-4F61-B28E-423BFF3FAFC3}" destId="{8564455F-2D6D-44A9-8209-0096DF98147A}" srcOrd="9" destOrd="0" presId="urn:microsoft.com/office/officeart/2005/8/layout/cycle6"/>
    <dgm:cxn modelId="{574F10FD-465A-464C-9EC5-8114BBD7E301}" type="presParOf" srcId="{EF87F930-223F-4F61-B28E-423BFF3FAFC3}" destId="{E1F50D13-199B-4A75-9FD3-BED4C9913F25}" srcOrd="10" destOrd="0" presId="urn:microsoft.com/office/officeart/2005/8/layout/cycle6"/>
    <dgm:cxn modelId="{5E98CB9F-EB31-4CA6-9D02-739B18F7BBF6}" type="presParOf" srcId="{EF87F930-223F-4F61-B28E-423BFF3FAFC3}" destId="{CFABE4A1-A174-4682-962E-9B121D098575}" srcOrd="11" destOrd="0" presId="urn:microsoft.com/office/officeart/2005/8/layout/cycle6"/>
    <dgm:cxn modelId="{FC618168-0C6A-4D92-BA0B-61A8BE5A578F}" type="presParOf" srcId="{EF87F930-223F-4F61-B28E-423BFF3FAFC3}" destId="{AA287B84-DE76-46AE-942D-C24DC459DC41}" srcOrd="12" destOrd="0" presId="urn:microsoft.com/office/officeart/2005/8/layout/cycle6"/>
    <dgm:cxn modelId="{11E919BD-F764-4D40-B412-7AEB5729C65C}" type="presParOf" srcId="{EF87F930-223F-4F61-B28E-423BFF3FAFC3}" destId="{254A1093-62F8-4C32-BD9A-DCFC100B568D}" srcOrd="13" destOrd="0" presId="urn:microsoft.com/office/officeart/2005/8/layout/cycle6"/>
    <dgm:cxn modelId="{C48E8781-7BED-499F-AEBB-54983AD8B977}" type="presParOf" srcId="{EF87F930-223F-4F61-B28E-423BFF3FAFC3}" destId="{AB2AC8B3-8843-4A08-9F2E-3EA0DD9833FF}" srcOrd="14" destOrd="0" presId="urn:microsoft.com/office/officeart/2005/8/layout/cycle6"/>
    <dgm:cxn modelId="{ADDA7B89-29F5-4DA2-BA2C-163C33CEB6A1}" type="presParOf" srcId="{EF87F930-223F-4F61-B28E-423BFF3FAFC3}" destId="{8DF4E954-FF7B-40E6-BB86-D53AEFCD0B54}" srcOrd="15" destOrd="0" presId="urn:microsoft.com/office/officeart/2005/8/layout/cycle6"/>
    <dgm:cxn modelId="{FF32A66C-6F20-4134-8838-97F813504F67}" type="presParOf" srcId="{EF87F930-223F-4F61-B28E-423BFF3FAFC3}" destId="{F50AAAD0-1CEB-4E0C-94FB-A34FA684401B}" srcOrd="16" destOrd="0" presId="urn:microsoft.com/office/officeart/2005/8/layout/cycle6"/>
    <dgm:cxn modelId="{924AA759-6436-472A-8F63-5FE23B632AB1}" type="presParOf" srcId="{EF87F930-223F-4F61-B28E-423BFF3FAFC3}" destId="{A5B1BB29-D97B-469A-B2F9-8957086502A7}" srcOrd="17" destOrd="0" presId="urn:microsoft.com/office/officeart/2005/8/layout/cycle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31C2AF-ECA6-417B-8DB5-D83805F955F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4432BDDE-58C2-4A0A-93FE-4D33EEEF7446}">
      <dgm:prSet phldrT="[Text]" custT="1"/>
      <dgm:spPr/>
      <dgm:t>
        <a:bodyPr/>
        <a:lstStyle/>
        <a:p>
          <a:r>
            <a:rPr lang="fa-IR" sz="2000" b="1" dirty="0" smtClean="0"/>
            <a:t>تدبیر یکپارچگی و هم افزایی سرمایه ها: حکمروایی شایسته</a:t>
          </a:r>
          <a:endParaRPr lang="en-US" sz="2000" b="1" dirty="0"/>
        </a:p>
      </dgm:t>
    </dgm:pt>
    <dgm:pt modelId="{1B5704AB-BB1F-435B-8435-E4388FD0E581}" type="parTrans" cxnId="{9C71B04D-37EE-44D6-AF4C-D08DD6AFF7CB}">
      <dgm:prSet/>
      <dgm:spPr/>
      <dgm:t>
        <a:bodyPr/>
        <a:lstStyle/>
        <a:p>
          <a:endParaRPr lang="en-US"/>
        </a:p>
      </dgm:t>
    </dgm:pt>
    <dgm:pt modelId="{82A93AC5-C685-415B-BF57-CD1BD997ED3E}" type="sibTrans" cxnId="{9C71B04D-37EE-44D6-AF4C-D08DD6AFF7CB}">
      <dgm:prSet/>
      <dgm:spPr/>
      <dgm:t>
        <a:bodyPr/>
        <a:lstStyle/>
        <a:p>
          <a:endParaRPr lang="en-US"/>
        </a:p>
      </dgm:t>
    </dgm:pt>
    <dgm:pt modelId="{280D3071-0B16-4937-A429-B6A67B43BD9D}">
      <dgm:prSet phldrT="[Text]"/>
      <dgm:spPr/>
      <dgm:t>
        <a:bodyPr/>
        <a:lstStyle/>
        <a:p>
          <a:r>
            <a:rPr lang="fa-IR" dirty="0" smtClean="0"/>
            <a:t>سرمایه های انسانی-اجتماعی</a:t>
          </a:r>
          <a:endParaRPr lang="en-US" dirty="0"/>
        </a:p>
      </dgm:t>
    </dgm:pt>
    <dgm:pt modelId="{F45D185D-ED94-4125-AF76-CEC2706DEB66}" type="parTrans" cxnId="{EADFDF7A-60E5-4CBC-A20D-9621937C0E90}">
      <dgm:prSet/>
      <dgm:spPr/>
      <dgm:t>
        <a:bodyPr/>
        <a:lstStyle/>
        <a:p>
          <a:endParaRPr lang="en-US"/>
        </a:p>
      </dgm:t>
    </dgm:pt>
    <dgm:pt modelId="{A3937C2B-817F-4E9B-B5BA-209A3A4F09DC}" type="sibTrans" cxnId="{EADFDF7A-60E5-4CBC-A20D-9621937C0E90}">
      <dgm:prSet/>
      <dgm:spPr/>
      <dgm:t>
        <a:bodyPr/>
        <a:lstStyle/>
        <a:p>
          <a:endParaRPr lang="en-US"/>
        </a:p>
      </dgm:t>
    </dgm:pt>
    <dgm:pt modelId="{1A242618-A267-4D33-9A89-5307889158B3}">
      <dgm:prSet phldrT="[Text]"/>
      <dgm:spPr/>
      <dgm:t>
        <a:bodyPr/>
        <a:lstStyle/>
        <a:p>
          <a:r>
            <a:rPr lang="fa-IR" dirty="0" smtClean="0"/>
            <a:t>سرمایه هوشمندی و دانشی</a:t>
          </a:r>
          <a:endParaRPr lang="en-US" dirty="0"/>
        </a:p>
      </dgm:t>
    </dgm:pt>
    <dgm:pt modelId="{BA380FB5-66EE-4C8A-B778-E71F077B5015}" type="parTrans" cxnId="{7AC63260-929F-42E1-ADB0-B19537F94556}">
      <dgm:prSet/>
      <dgm:spPr/>
      <dgm:t>
        <a:bodyPr/>
        <a:lstStyle/>
        <a:p>
          <a:endParaRPr lang="en-US"/>
        </a:p>
      </dgm:t>
    </dgm:pt>
    <dgm:pt modelId="{99CC9679-421A-4F74-8325-31D9BDEEECAF}" type="sibTrans" cxnId="{7AC63260-929F-42E1-ADB0-B19537F94556}">
      <dgm:prSet/>
      <dgm:spPr/>
      <dgm:t>
        <a:bodyPr/>
        <a:lstStyle/>
        <a:p>
          <a:endParaRPr lang="en-US"/>
        </a:p>
      </dgm:t>
    </dgm:pt>
    <dgm:pt modelId="{57E80824-4B28-409D-9400-6BCFFE03B472}">
      <dgm:prSet phldrT="[Text]"/>
      <dgm:spPr/>
      <dgm:t>
        <a:bodyPr/>
        <a:lstStyle/>
        <a:p>
          <a:r>
            <a:rPr lang="fa-IR" dirty="0" smtClean="0"/>
            <a:t>سرمایه ها و منابع طبیعی</a:t>
          </a:r>
          <a:endParaRPr lang="en-US" dirty="0"/>
        </a:p>
      </dgm:t>
    </dgm:pt>
    <dgm:pt modelId="{CE41E27B-3F1F-4D32-B0B0-A97E0D9A33C0}" type="parTrans" cxnId="{EC0C09D5-961A-4518-B5F6-4B0370CAB2B7}">
      <dgm:prSet/>
      <dgm:spPr/>
      <dgm:t>
        <a:bodyPr/>
        <a:lstStyle/>
        <a:p>
          <a:endParaRPr lang="en-US"/>
        </a:p>
      </dgm:t>
    </dgm:pt>
    <dgm:pt modelId="{1AFDD23D-73F6-473E-90AB-E8BBB612B649}" type="sibTrans" cxnId="{EC0C09D5-961A-4518-B5F6-4B0370CAB2B7}">
      <dgm:prSet/>
      <dgm:spPr/>
      <dgm:t>
        <a:bodyPr/>
        <a:lstStyle/>
        <a:p>
          <a:endParaRPr lang="en-US"/>
        </a:p>
      </dgm:t>
    </dgm:pt>
    <dgm:pt modelId="{F598D447-4F15-45BF-90C7-F5A29FCB211A}">
      <dgm:prSet phldrT="[Text]"/>
      <dgm:spPr/>
      <dgm:t>
        <a:bodyPr/>
        <a:lstStyle/>
        <a:p>
          <a:r>
            <a:rPr lang="fa-IR" dirty="0" smtClean="0"/>
            <a:t>سرمایه مالی و اعتباری</a:t>
          </a:r>
          <a:endParaRPr lang="en-US" dirty="0"/>
        </a:p>
      </dgm:t>
    </dgm:pt>
    <dgm:pt modelId="{A3604CFC-4699-4F52-B98D-61677639E7AE}" type="parTrans" cxnId="{927E2EE9-A0FF-4603-8203-B3829623C1F4}">
      <dgm:prSet/>
      <dgm:spPr/>
      <dgm:t>
        <a:bodyPr/>
        <a:lstStyle/>
        <a:p>
          <a:endParaRPr lang="en-US"/>
        </a:p>
      </dgm:t>
    </dgm:pt>
    <dgm:pt modelId="{B1532C9D-5BED-4BA4-A715-CB0EA29D4C6C}" type="sibTrans" cxnId="{927E2EE9-A0FF-4603-8203-B3829623C1F4}">
      <dgm:prSet/>
      <dgm:spPr/>
      <dgm:t>
        <a:bodyPr/>
        <a:lstStyle/>
        <a:p>
          <a:endParaRPr lang="en-US"/>
        </a:p>
      </dgm:t>
    </dgm:pt>
    <dgm:pt modelId="{4BE56EAA-C6DC-451F-B696-DB65A0B964A5}">
      <dgm:prSet phldrT="[Text]" phldr="1"/>
      <dgm:spPr/>
      <dgm:t>
        <a:bodyPr/>
        <a:lstStyle/>
        <a:p>
          <a:endParaRPr lang="en-US"/>
        </a:p>
      </dgm:t>
    </dgm:pt>
    <dgm:pt modelId="{71C4D695-C14E-4CF5-B310-FB2BA572AFE1}" type="parTrans" cxnId="{A4A9EF4E-865F-439F-8F23-F64005779E02}">
      <dgm:prSet/>
      <dgm:spPr/>
      <dgm:t>
        <a:bodyPr/>
        <a:lstStyle/>
        <a:p>
          <a:endParaRPr lang="en-US"/>
        </a:p>
      </dgm:t>
    </dgm:pt>
    <dgm:pt modelId="{7181DBF8-E2C1-4213-8523-B3211883DDC4}" type="sibTrans" cxnId="{A4A9EF4E-865F-439F-8F23-F64005779E02}">
      <dgm:prSet/>
      <dgm:spPr/>
      <dgm:t>
        <a:bodyPr/>
        <a:lstStyle/>
        <a:p>
          <a:endParaRPr lang="en-US"/>
        </a:p>
      </dgm:t>
    </dgm:pt>
    <dgm:pt modelId="{428CD4C7-E689-4EEA-BB2B-C2AEE5BE39D7}">
      <dgm:prSet phldrT="[Text]" phldr="1"/>
      <dgm:spPr/>
      <dgm:t>
        <a:bodyPr/>
        <a:lstStyle/>
        <a:p>
          <a:endParaRPr lang="en-US"/>
        </a:p>
      </dgm:t>
    </dgm:pt>
    <dgm:pt modelId="{DCDBC020-904F-4687-A6C2-8A8FBEF4BF6D}" type="parTrans" cxnId="{3777F733-E213-4C5B-ADE3-D2F9850D8A68}">
      <dgm:prSet/>
      <dgm:spPr/>
      <dgm:t>
        <a:bodyPr/>
        <a:lstStyle/>
        <a:p>
          <a:endParaRPr lang="en-US"/>
        </a:p>
      </dgm:t>
    </dgm:pt>
    <dgm:pt modelId="{DD402111-73C3-4847-87D8-B475B36271AA}" type="sibTrans" cxnId="{3777F733-E213-4C5B-ADE3-D2F9850D8A68}">
      <dgm:prSet/>
      <dgm:spPr/>
      <dgm:t>
        <a:bodyPr/>
        <a:lstStyle/>
        <a:p>
          <a:endParaRPr lang="en-US"/>
        </a:p>
      </dgm:t>
    </dgm:pt>
    <dgm:pt modelId="{4F206AA6-065E-469D-816F-BF1264CBB780}">
      <dgm:prSet phldrT="[Text]"/>
      <dgm:spPr/>
      <dgm:t>
        <a:bodyPr/>
        <a:lstStyle/>
        <a:p>
          <a:r>
            <a:rPr lang="fa-IR" dirty="0" smtClean="0"/>
            <a:t>سرمایه فیزیکی</a:t>
          </a:r>
          <a:endParaRPr lang="en-US" dirty="0"/>
        </a:p>
      </dgm:t>
    </dgm:pt>
    <dgm:pt modelId="{9976DF5F-B09A-4440-8FE2-7DF0F4495AD3}" type="parTrans" cxnId="{12E77819-EE17-4C66-A2B8-885841C87DC8}">
      <dgm:prSet/>
      <dgm:spPr/>
      <dgm:t>
        <a:bodyPr/>
        <a:lstStyle/>
        <a:p>
          <a:endParaRPr lang="en-US"/>
        </a:p>
      </dgm:t>
    </dgm:pt>
    <dgm:pt modelId="{55C7F0DA-C85A-48F2-946F-72063D96EDCC}" type="sibTrans" cxnId="{12E77819-EE17-4C66-A2B8-885841C87DC8}">
      <dgm:prSet/>
      <dgm:spPr/>
      <dgm:t>
        <a:bodyPr/>
        <a:lstStyle/>
        <a:p>
          <a:endParaRPr lang="en-US"/>
        </a:p>
      </dgm:t>
    </dgm:pt>
    <dgm:pt modelId="{CAF004B0-C83F-4A38-9C27-5833A78E1830}">
      <dgm:prSet phldrT="[Text]"/>
      <dgm:spPr/>
      <dgm:t>
        <a:bodyPr/>
        <a:lstStyle/>
        <a:p>
          <a:r>
            <a:rPr lang="fa-IR" dirty="0" smtClean="0"/>
            <a:t>سرمایه های فرهنگی و تاریخی</a:t>
          </a:r>
          <a:endParaRPr lang="en-US" dirty="0"/>
        </a:p>
      </dgm:t>
    </dgm:pt>
    <dgm:pt modelId="{B6800A63-58E6-4BCB-B079-3E84AA25B030}" type="parTrans" cxnId="{68E3FF33-7BB8-47D7-8909-6BF2713EE211}">
      <dgm:prSet/>
      <dgm:spPr/>
      <dgm:t>
        <a:bodyPr/>
        <a:lstStyle/>
        <a:p>
          <a:endParaRPr lang="en-US"/>
        </a:p>
      </dgm:t>
    </dgm:pt>
    <dgm:pt modelId="{19E7F65A-EB0A-410A-9FE8-12739710A734}" type="sibTrans" cxnId="{68E3FF33-7BB8-47D7-8909-6BF2713EE211}">
      <dgm:prSet/>
      <dgm:spPr/>
      <dgm:t>
        <a:bodyPr/>
        <a:lstStyle/>
        <a:p>
          <a:endParaRPr lang="en-US"/>
        </a:p>
      </dgm:t>
    </dgm:pt>
    <dgm:pt modelId="{5C21B4D4-EAE7-436D-977F-0A531E5EF75E}" type="pres">
      <dgm:prSet presAssocID="{3031C2AF-ECA6-417B-8DB5-D83805F955F8}" presName="Name0" presStyleCnt="0">
        <dgm:presLayoutVars>
          <dgm:chMax val="1"/>
          <dgm:dir/>
          <dgm:animLvl val="ctr"/>
          <dgm:resizeHandles val="exact"/>
        </dgm:presLayoutVars>
      </dgm:prSet>
      <dgm:spPr/>
      <dgm:t>
        <a:bodyPr/>
        <a:lstStyle/>
        <a:p>
          <a:endParaRPr lang="en-US"/>
        </a:p>
      </dgm:t>
    </dgm:pt>
    <dgm:pt modelId="{FC4E0BB5-5873-4893-9625-95FD540A77BE}" type="pres">
      <dgm:prSet presAssocID="{4432BDDE-58C2-4A0A-93FE-4D33EEEF7446}" presName="centerShape" presStyleLbl="node0" presStyleIdx="0" presStyleCnt="1" custScaleX="119241" custScaleY="123353"/>
      <dgm:spPr/>
      <dgm:t>
        <a:bodyPr/>
        <a:lstStyle/>
        <a:p>
          <a:endParaRPr lang="en-US"/>
        </a:p>
      </dgm:t>
    </dgm:pt>
    <dgm:pt modelId="{218DB46C-A79A-4703-B8FE-E29591A14C92}" type="pres">
      <dgm:prSet presAssocID="{280D3071-0B16-4937-A429-B6A67B43BD9D}" presName="node" presStyleLbl="node1" presStyleIdx="0" presStyleCnt="6">
        <dgm:presLayoutVars>
          <dgm:bulletEnabled val="1"/>
        </dgm:presLayoutVars>
      </dgm:prSet>
      <dgm:spPr/>
      <dgm:t>
        <a:bodyPr/>
        <a:lstStyle/>
        <a:p>
          <a:endParaRPr lang="en-US"/>
        </a:p>
      </dgm:t>
    </dgm:pt>
    <dgm:pt modelId="{0CC76610-BD3D-4601-8E60-3BD5966D307C}" type="pres">
      <dgm:prSet presAssocID="{280D3071-0B16-4937-A429-B6A67B43BD9D}" presName="dummy" presStyleCnt="0"/>
      <dgm:spPr/>
    </dgm:pt>
    <dgm:pt modelId="{468367F9-F9AA-4A23-A59F-41AB4BA5BCBA}" type="pres">
      <dgm:prSet presAssocID="{A3937C2B-817F-4E9B-B5BA-209A3A4F09DC}" presName="sibTrans" presStyleLbl="sibTrans2D1" presStyleIdx="0" presStyleCnt="6"/>
      <dgm:spPr/>
      <dgm:t>
        <a:bodyPr/>
        <a:lstStyle/>
        <a:p>
          <a:endParaRPr lang="en-US"/>
        </a:p>
      </dgm:t>
    </dgm:pt>
    <dgm:pt modelId="{738303D1-5596-45F3-A805-672DF13031FF}" type="pres">
      <dgm:prSet presAssocID="{1A242618-A267-4D33-9A89-5307889158B3}" presName="node" presStyleLbl="node1" presStyleIdx="1" presStyleCnt="6">
        <dgm:presLayoutVars>
          <dgm:bulletEnabled val="1"/>
        </dgm:presLayoutVars>
      </dgm:prSet>
      <dgm:spPr/>
      <dgm:t>
        <a:bodyPr/>
        <a:lstStyle/>
        <a:p>
          <a:endParaRPr lang="en-US"/>
        </a:p>
      </dgm:t>
    </dgm:pt>
    <dgm:pt modelId="{F6BE1BF5-84BF-4EAB-8AFF-6416A82B71E7}" type="pres">
      <dgm:prSet presAssocID="{1A242618-A267-4D33-9A89-5307889158B3}" presName="dummy" presStyleCnt="0"/>
      <dgm:spPr/>
    </dgm:pt>
    <dgm:pt modelId="{56D04F0D-8847-4942-A0F6-D10ECA7A5379}" type="pres">
      <dgm:prSet presAssocID="{99CC9679-421A-4F74-8325-31D9BDEEECAF}" presName="sibTrans" presStyleLbl="sibTrans2D1" presStyleIdx="1" presStyleCnt="6"/>
      <dgm:spPr/>
      <dgm:t>
        <a:bodyPr/>
        <a:lstStyle/>
        <a:p>
          <a:endParaRPr lang="en-US"/>
        </a:p>
      </dgm:t>
    </dgm:pt>
    <dgm:pt modelId="{741CCF91-CAC8-47BE-A0FA-32B24BD827C1}" type="pres">
      <dgm:prSet presAssocID="{CAF004B0-C83F-4A38-9C27-5833A78E1830}" presName="node" presStyleLbl="node1" presStyleIdx="2" presStyleCnt="6">
        <dgm:presLayoutVars>
          <dgm:bulletEnabled val="1"/>
        </dgm:presLayoutVars>
      </dgm:prSet>
      <dgm:spPr/>
      <dgm:t>
        <a:bodyPr/>
        <a:lstStyle/>
        <a:p>
          <a:endParaRPr lang="en-US"/>
        </a:p>
      </dgm:t>
    </dgm:pt>
    <dgm:pt modelId="{860D2DC0-2BF3-4B07-BDF9-29E40872E444}" type="pres">
      <dgm:prSet presAssocID="{CAF004B0-C83F-4A38-9C27-5833A78E1830}" presName="dummy" presStyleCnt="0"/>
      <dgm:spPr/>
    </dgm:pt>
    <dgm:pt modelId="{12F27D68-B5B6-4680-AF41-D0FB951DCB8A}" type="pres">
      <dgm:prSet presAssocID="{19E7F65A-EB0A-410A-9FE8-12739710A734}" presName="sibTrans" presStyleLbl="sibTrans2D1" presStyleIdx="2" presStyleCnt="6"/>
      <dgm:spPr/>
      <dgm:t>
        <a:bodyPr/>
        <a:lstStyle/>
        <a:p>
          <a:endParaRPr lang="en-US"/>
        </a:p>
      </dgm:t>
    </dgm:pt>
    <dgm:pt modelId="{BBDE39BB-EBB0-4E0F-B390-1800EB3D597E}" type="pres">
      <dgm:prSet presAssocID="{57E80824-4B28-409D-9400-6BCFFE03B472}" presName="node" presStyleLbl="node1" presStyleIdx="3" presStyleCnt="6">
        <dgm:presLayoutVars>
          <dgm:bulletEnabled val="1"/>
        </dgm:presLayoutVars>
      </dgm:prSet>
      <dgm:spPr/>
      <dgm:t>
        <a:bodyPr/>
        <a:lstStyle/>
        <a:p>
          <a:endParaRPr lang="en-US"/>
        </a:p>
      </dgm:t>
    </dgm:pt>
    <dgm:pt modelId="{EEF58867-7228-4D19-8B8F-0EF6C6E8055D}" type="pres">
      <dgm:prSet presAssocID="{57E80824-4B28-409D-9400-6BCFFE03B472}" presName="dummy" presStyleCnt="0"/>
      <dgm:spPr/>
    </dgm:pt>
    <dgm:pt modelId="{27534EA1-482B-47CB-BD9C-D4FCCBA24FE5}" type="pres">
      <dgm:prSet presAssocID="{1AFDD23D-73F6-473E-90AB-E8BBB612B649}" presName="sibTrans" presStyleLbl="sibTrans2D1" presStyleIdx="3" presStyleCnt="6"/>
      <dgm:spPr/>
      <dgm:t>
        <a:bodyPr/>
        <a:lstStyle/>
        <a:p>
          <a:endParaRPr lang="en-US"/>
        </a:p>
      </dgm:t>
    </dgm:pt>
    <dgm:pt modelId="{3BCE02DE-2E93-4858-84BD-94E901651043}" type="pres">
      <dgm:prSet presAssocID="{4F206AA6-065E-469D-816F-BF1264CBB780}" presName="node" presStyleLbl="node1" presStyleIdx="4" presStyleCnt="6">
        <dgm:presLayoutVars>
          <dgm:bulletEnabled val="1"/>
        </dgm:presLayoutVars>
      </dgm:prSet>
      <dgm:spPr/>
      <dgm:t>
        <a:bodyPr/>
        <a:lstStyle/>
        <a:p>
          <a:endParaRPr lang="en-US"/>
        </a:p>
      </dgm:t>
    </dgm:pt>
    <dgm:pt modelId="{2F18CA2D-8143-4FEA-B9EB-314A8DB55865}" type="pres">
      <dgm:prSet presAssocID="{4F206AA6-065E-469D-816F-BF1264CBB780}" presName="dummy" presStyleCnt="0"/>
      <dgm:spPr/>
    </dgm:pt>
    <dgm:pt modelId="{246CE4EF-D1B0-4EDC-B99D-A1756BD1D1A3}" type="pres">
      <dgm:prSet presAssocID="{55C7F0DA-C85A-48F2-946F-72063D96EDCC}" presName="sibTrans" presStyleLbl="sibTrans2D1" presStyleIdx="4" presStyleCnt="6" custScaleX="155104" custScaleY="129253" custLinFactNeighborX="22158" custLinFactNeighborY="0"/>
      <dgm:spPr/>
      <dgm:t>
        <a:bodyPr/>
        <a:lstStyle/>
        <a:p>
          <a:endParaRPr lang="en-US"/>
        </a:p>
      </dgm:t>
    </dgm:pt>
    <dgm:pt modelId="{917F6EA6-3B3B-4756-9EC5-8DFC212B1E50}" type="pres">
      <dgm:prSet presAssocID="{F598D447-4F15-45BF-90C7-F5A29FCB211A}" presName="node" presStyleLbl="node1" presStyleIdx="5" presStyleCnt="6">
        <dgm:presLayoutVars>
          <dgm:bulletEnabled val="1"/>
        </dgm:presLayoutVars>
      </dgm:prSet>
      <dgm:spPr/>
      <dgm:t>
        <a:bodyPr/>
        <a:lstStyle/>
        <a:p>
          <a:endParaRPr lang="en-US"/>
        </a:p>
      </dgm:t>
    </dgm:pt>
    <dgm:pt modelId="{0402032F-636D-4FE2-8003-D104AE2E3287}" type="pres">
      <dgm:prSet presAssocID="{F598D447-4F15-45BF-90C7-F5A29FCB211A}" presName="dummy" presStyleCnt="0"/>
      <dgm:spPr/>
    </dgm:pt>
    <dgm:pt modelId="{96433F10-554A-4325-9D1A-BC063F554695}" type="pres">
      <dgm:prSet presAssocID="{B1532C9D-5BED-4BA4-A715-CB0EA29D4C6C}" presName="sibTrans" presStyleLbl="sibTrans2D1" presStyleIdx="5" presStyleCnt="6"/>
      <dgm:spPr/>
      <dgm:t>
        <a:bodyPr/>
        <a:lstStyle/>
        <a:p>
          <a:endParaRPr lang="en-US"/>
        </a:p>
      </dgm:t>
    </dgm:pt>
  </dgm:ptLst>
  <dgm:cxnLst>
    <dgm:cxn modelId="{8E7AA736-7A98-4663-9CBC-23EAB6E8701C}" type="presOf" srcId="{1AFDD23D-73F6-473E-90AB-E8BBB612B649}" destId="{27534EA1-482B-47CB-BD9C-D4FCCBA24FE5}" srcOrd="0" destOrd="0" presId="urn:microsoft.com/office/officeart/2005/8/layout/radial6"/>
    <dgm:cxn modelId="{3EBD48DA-65E6-4143-A695-115AD3D501F0}" type="presOf" srcId="{A3937C2B-817F-4E9B-B5BA-209A3A4F09DC}" destId="{468367F9-F9AA-4A23-A59F-41AB4BA5BCBA}" srcOrd="0" destOrd="0" presId="urn:microsoft.com/office/officeart/2005/8/layout/radial6"/>
    <dgm:cxn modelId="{9AE74A67-9948-4167-8808-3433A096027F}" type="presOf" srcId="{4F206AA6-065E-469D-816F-BF1264CBB780}" destId="{3BCE02DE-2E93-4858-84BD-94E901651043}" srcOrd="0" destOrd="0" presId="urn:microsoft.com/office/officeart/2005/8/layout/radial6"/>
    <dgm:cxn modelId="{7AC63260-929F-42E1-ADB0-B19537F94556}" srcId="{4432BDDE-58C2-4A0A-93FE-4D33EEEF7446}" destId="{1A242618-A267-4D33-9A89-5307889158B3}" srcOrd="1" destOrd="0" parTransId="{BA380FB5-66EE-4C8A-B778-E71F077B5015}" sibTransId="{99CC9679-421A-4F74-8325-31D9BDEEECAF}"/>
    <dgm:cxn modelId="{8BCFEECB-6EE7-4378-AC9A-3288A2ED6A44}" type="presOf" srcId="{CAF004B0-C83F-4A38-9C27-5833A78E1830}" destId="{741CCF91-CAC8-47BE-A0FA-32B24BD827C1}" srcOrd="0" destOrd="0" presId="urn:microsoft.com/office/officeart/2005/8/layout/radial6"/>
    <dgm:cxn modelId="{581E8650-0E3C-4CF5-9A73-7C30FF52504A}" type="presOf" srcId="{4432BDDE-58C2-4A0A-93FE-4D33EEEF7446}" destId="{FC4E0BB5-5873-4893-9625-95FD540A77BE}" srcOrd="0" destOrd="0" presId="urn:microsoft.com/office/officeart/2005/8/layout/radial6"/>
    <dgm:cxn modelId="{3777F733-E213-4C5B-ADE3-D2F9850D8A68}" srcId="{3031C2AF-ECA6-417B-8DB5-D83805F955F8}" destId="{428CD4C7-E689-4EEA-BB2B-C2AEE5BE39D7}" srcOrd="2" destOrd="0" parTransId="{DCDBC020-904F-4687-A6C2-8A8FBEF4BF6D}" sibTransId="{DD402111-73C3-4847-87D8-B475B36271AA}"/>
    <dgm:cxn modelId="{927E2EE9-A0FF-4603-8203-B3829623C1F4}" srcId="{4432BDDE-58C2-4A0A-93FE-4D33EEEF7446}" destId="{F598D447-4F15-45BF-90C7-F5A29FCB211A}" srcOrd="5" destOrd="0" parTransId="{A3604CFC-4699-4F52-B98D-61677639E7AE}" sibTransId="{B1532C9D-5BED-4BA4-A715-CB0EA29D4C6C}"/>
    <dgm:cxn modelId="{9D459B24-811E-49EB-A05E-8AB87905DF35}" type="presOf" srcId="{57E80824-4B28-409D-9400-6BCFFE03B472}" destId="{BBDE39BB-EBB0-4E0F-B390-1800EB3D597E}" srcOrd="0" destOrd="0" presId="urn:microsoft.com/office/officeart/2005/8/layout/radial6"/>
    <dgm:cxn modelId="{9C71B04D-37EE-44D6-AF4C-D08DD6AFF7CB}" srcId="{3031C2AF-ECA6-417B-8DB5-D83805F955F8}" destId="{4432BDDE-58C2-4A0A-93FE-4D33EEEF7446}" srcOrd="0" destOrd="0" parTransId="{1B5704AB-BB1F-435B-8435-E4388FD0E581}" sibTransId="{82A93AC5-C685-415B-BF57-CD1BD997ED3E}"/>
    <dgm:cxn modelId="{B147809E-2924-4717-A9BA-6C9A2330E732}" type="presOf" srcId="{280D3071-0B16-4937-A429-B6A67B43BD9D}" destId="{218DB46C-A79A-4703-B8FE-E29591A14C92}" srcOrd="0" destOrd="0" presId="urn:microsoft.com/office/officeart/2005/8/layout/radial6"/>
    <dgm:cxn modelId="{12E77819-EE17-4C66-A2B8-885841C87DC8}" srcId="{4432BDDE-58C2-4A0A-93FE-4D33EEEF7446}" destId="{4F206AA6-065E-469D-816F-BF1264CBB780}" srcOrd="4" destOrd="0" parTransId="{9976DF5F-B09A-4440-8FE2-7DF0F4495AD3}" sibTransId="{55C7F0DA-C85A-48F2-946F-72063D96EDCC}"/>
    <dgm:cxn modelId="{A4A9EF4E-865F-439F-8F23-F64005779E02}" srcId="{3031C2AF-ECA6-417B-8DB5-D83805F955F8}" destId="{4BE56EAA-C6DC-451F-B696-DB65A0B964A5}" srcOrd="1" destOrd="0" parTransId="{71C4D695-C14E-4CF5-B310-FB2BA572AFE1}" sibTransId="{7181DBF8-E2C1-4213-8523-B3211883DDC4}"/>
    <dgm:cxn modelId="{B0DE03BA-BBC6-4C0C-A44F-92958EF68EB1}" type="presOf" srcId="{99CC9679-421A-4F74-8325-31D9BDEEECAF}" destId="{56D04F0D-8847-4942-A0F6-D10ECA7A5379}" srcOrd="0" destOrd="0" presId="urn:microsoft.com/office/officeart/2005/8/layout/radial6"/>
    <dgm:cxn modelId="{EADFDF7A-60E5-4CBC-A20D-9621937C0E90}" srcId="{4432BDDE-58C2-4A0A-93FE-4D33EEEF7446}" destId="{280D3071-0B16-4937-A429-B6A67B43BD9D}" srcOrd="0" destOrd="0" parTransId="{F45D185D-ED94-4125-AF76-CEC2706DEB66}" sibTransId="{A3937C2B-817F-4E9B-B5BA-209A3A4F09DC}"/>
    <dgm:cxn modelId="{6D66E3A1-AA67-4E97-8092-587F7D9CF1BB}" type="presOf" srcId="{3031C2AF-ECA6-417B-8DB5-D83805F955F8}" destId="{5C21B4D4-EAE7-436D-977F-0A531E5EF75E}" srcOrd="0" destOrd="0" presId="urn:microsoft.com/office/officeart/2005/8/layout/radial6"/>
    <dgm:cxn modelId="{68E3FF33-7BB8-47D7-8909-6BF2713EE211}" srcId="{4432BDDE-58C2-4A0A-93FE-4D33EEEF7446}" destId="{CAF004B0-C83F-4A38-9C27-5833A78E1830}" srcOrd="2" destOrd="0" parTransId="{B6800A63-58E6-4BCB-B079-3E84AA25B030}" sibTransId="{19E7F65A-EB0A-410A-9FE8-12739710A734}"/>
    <dgm:cxn modelId="{BD6B7FA4-0F1B-47A1-97E7-70C687774B83}" type="presOf" srcId="{1A242618-A267-4D33-9A89-5307889158B3}" destId="{738303D1-5596-45F3-A805-672DF13031FF}" srcOrd="0" destOrd="0" presId="urn:microsoft.com/office/officeart/2005/8/layout/radial6"/>
    <dgm:cxn modelId="{5DD97BAB-D3CB-458D-AB6E-DB106B810715}" type="presOf" srcId="{19E7F65A-EB0A-410A-9FE8-12739710A734}" destId="{12F27D68-B5B6-4680-AF41-D0FB951DCB8A}" srcOrd="0" destOrd="0" presId="urn:microsoft.com/office/officeart/2005/8/layout/radial6"/>
    <dgm:cxn modelId="{EC0C09D5-961A-4518-B5F6-4B0370CAB2B7}" srcId="{4432BDDE-58C2-4A0A-93FE-4D33EEEF7446}" destId="{57E80824-4B28-409D-9400-6BCFFE03B472}" srcOrd="3" destOrd="0" parTransId="{CE41E27B-3F1F-4D32-B0B0-A97E0D9A33C0}" sibTransId="{1AFDD23D-73F6-473E-90AB-E8BBB612B649}"/>
    <dgm:cxn modelId="{A3FA3EDB-D5B3-40FC-9B3D-1866E94D550C}" type="presOf" srcId="{B1532C9D-5BED-4BA4-A715-CB0EA29D4C6C}" destId="{96433F10-554A-4325-9D1A-BC063F554695}" srcOrd="0" destOrd="0" presId="urn:microsoft.com/office/officeart/2005/8/layout/radial6"/>
    <dgm:cxn modelId="{B862C298-8118-4F11-8311-15F6DE39DACE}" type="presOf" srcId="{55C7F0DA-C85A-48F2-946F-72063D96EDCC}" destId="{246CE4EF-D1B0-4EDC-B99D-A1756BD1D1A3}" srcOrd="0" destOrd="0" presId="urn:microsoft.com/office/officeart/2005/8/layout/radial6"/>
    <dgm:cxn modelId="{9DC9B509-9C76-4D01-AAB8-A219FBAF5094}" type="presOf" srcId="{F598D447-4F15-45BF-90C7-F5A29FCB211A}" destId="{917F6EA6-3B3B-4756-9EC5-8DFC212B1E50}" srcOrd="0" destOrd="0" presId="urn:microsoft.com/office/officeart/2005/8/layout/radial6"/>
    <dgm:cxn modelId="{FFC77482-73D2-49CD-8FE4-FD5AC547E893}" type="presParOf" srcId="{5C21B4D4-EAE7-436D-977F-0A531E5EF75E}" destId="{FC4E0BB5-5873-4893-9625-95FD540A77BE}" srcOrd="0" destOrd="0" presId="urn:microsoft.com/office/officeart/2005/8/layout/radial6"/>
    <dgm:cxn modelId="{B69C1E34-F4B2-45B2-A403-6197D444FB6F}" type="presParOf" srcId="{5C21B4D4-EAE7-436D-977F-0A531E5EF75E}" destId="{218DB46C-A79A-4703-B8FE-E29591A14C92}" srcOrd="1" destOrd="0" presId="urn:microsoft.com/office/officeart/2005/8/layout/radial6"/>
    <dgm:cxn modelId="{DDACB054-91F2-41E7-9FD3-63240C7D5E76}" type="presParOf" srcId="{5C21B4D4-EAE7-436D-977F-0A531E5EF75E}" destId="{0CC76610-BD3D-4601-8E60-3BD5966D307C}" srcOrd="2" destOrd="0" presId="urn:microsoft.com/office/officeart/2005/8/layout/radial6"/>
    <dgm:cxn modelId="{36EFC61A-400F-4C34-8EB9-504683D5A98E}" type="presParOf" srcId="{5C21B4D4-EAE7-436D-977F-0A531E5EF75E}" destId="{468367F9-F9AA-4A23-A59F-41AB4BA5BCBA}" srcOrd="3" destOrd="0" presId="urn:microsoft.com/office/officeart/2005/8/layout/radial6"/>
    <dgm:cxn modelId="{3D32BC9B-E377-4D43-856A-CA2CE1827194}" type="presParOf" srcId="{5C21B4D4-EAE7-436D-977F-0A531E5EF75E}" destId="{738303D1-5596-45F3-A805-672DF13031FF}" srcOrd="4" destOrd="0" presId="urn:microsoft.com/office/officeart/2005/8/layout/radial6"/>
    <dgm:cxn modelId="{AE4F0E56-AC49-45F4-A60E-D7CB207349C5}" type="presParOf" srcId="{5C21B4D4-EAE7-436D-977F-0A531E5EF75E}" destId="{F6BE1BF5-84BF-4EAB-8AFF-6416A82B71E7}" srcOrd="5" destOrd="0" presId="urn:microsoft.com/office/officeart/2005/8/layout/radial6"/>
    <dgm:cxn modelId="{FEDEDC96-5753-4CF3-B2DD-E471BB60A191}" type="presParOf" srcId="{5C21B4D4-EAE7-436D-977F-0A531E5EF75E}" destId="{56D04F0D-8847-4942-A0F6-D10ECA7A5379}" srcOrd="6" destOrd="0" presId="urn:microsoft.com/office/officeart/2005/8/layout/radial6"/>
    <dgm:cxn modelId="{E4982491-8EA3-4DC0-AF64-3E48AF9B8E7C}" type="presParOf" srcId="{5C21B4D4-EAE7-436D-977F-0A531E5EF75E}" destId="{741CCF91-CAC8-47BE-A0FA-32B24BD827C1}" srcOrd="7" destOrd="0" presId="urn:microsoft.com/office/officeart/2005/8/layout/radial6"/>
    <dgm:cxn modelId="{F877FB09-E1E5-4BBE-811D-97785C335E69}" type="presParOf" srcId="{5C21B4D4-EAE7-436D-977F-0A531E5EF75E}" destId="{860D2DC0-2BF3-4B07-BDF9-29E40872E444}" srcOrd="8" destOrd="0" presId="urn:microsoft.com/office/officeart/2005/8/layout/radial6"/>
    <dgm:cxn modelId="{91A8CF87-1AAC-4FB9-A182-9B9FE4A795C2}" type="presParOf" srcId="{5C21B4D4-EAE7-436D-977F-0A531E5EF75E}" destId="{12F27D68-B5B6-4680-AF41-D0FB951DCB8A}" srcOrd="9" destOrd="0" presId="urn:microsoft.com/office/officeart/2005/8/layout/radial6"/>
    <dgm:cxn modelId="{60321CE2-7156-47DA-9FAA-9472D8A2761D}" type="presParOf" srcId="{5C21B4D4-EAE7-436D-977F-0A531E5EF75E}" destId="{BBDE39BB-EBB0-4E0F-B390-1800EB3D597E}" srcOrd="10" destOrd="0" presId="urn:microsoft.com/office/officeart/2005/8/layout/radial6"/>
    <dgm:cxn modelId="{07339E21-AD46-4F88-8C29-6AF4E10E5D1C}" type="presParOf" srcId="{5C21B4D4-EAE7-436D-977F-0A531E5EF75E}" destId="{EEF58867-7228-4D19-8B8F-0EF6C6E8055D}" srcOrd="11" destOrd="0" presId="urn:microsoft.com/office/officeart/2005/8/layout/radial6"/>
    <dgm:cxn modelId="{7469D231-3BF2-4513-929E-2FA5F0634B22}" type="presParOf" srcId="{5C21B4D4-EAE7-436D-977F-0A531E5EF75E}" destId="{27534EA1-482B-47CB-BD9C-D4FCCBA24FE5}" srcOrd="12" destOrd="0" presId="urn:microsoft.com/office/officeart/2005/8/layout/radial6"/>
    <dgm:cxn modelId="{6D0002CE-04C8-4833-BE8E-02E69C9680FA}" type="presParOf" srcId="{5C21B4D4-EAE7-436D-977F-0A531E5EF75E}" destId="{3BCE02DE-2E93-4858-84BD-94E901651043}" srcOrd="13" destOrd="0" presId="urn:microsoft.com/office/officeart/2005/8/layout/radial6"/>
    <dgm:cxn modelId="{8DBBBBA6-1D99-4821-874D-B84FCABE6626}" type="presParOf" srcId="{5C21B4D4-EAE7-436D-977F-0A531E5EF75E}" destId="{2F18CA2D-8143-4FEA-B9EB-314A8DB55865}" srcOrd="14" destOrd="0" presId="urn:microsoft.com/office/officeart/2005/8/layout/radial6"/>
    <dgm:cxn modelId="{26AA490C-4A3A-45B8-9132-2D9388E772A3}" type="presParOf" srcId="{5C21B4D4-EAE7-436D-977F-0A531E5EF75E}" destId="{246CE4EF-D1B0-4EDC-B99D-A1756BD1D1A3}" srcOrd="15" destOrd="0" presId="urn:microsoft.com/office/officeart/2005/8/layout/radial6"/>
    <dgm:cxn modelId="{FF111468-275C-4B2D-BC71-D1E2FD7CA64F}" type="presParOf" srcId="{5C21B4D4-EAE7-436D-977F-0A531E5EF75E}" destId="{917F6EA6-3B3B-4756-9EC5-8DFC212B1E50}" srcOrd="16" destOrd="0" presId="urn:microsoft.com/office/officeart/2005/8/layout/radial6"/>
    <dgm:cxn modelId="{B4B841CD-B551-4B58-9752-FE176FDC3DFD}" type="presParOf" srcId="{5C21B4D4-EAE7-436D-977F-0A531E5EF75E}" destId="{0402032F-636D-4FE2-8003-D104AE2E3287}" srcOrd="17" destOrd="0" presId="urn:microsoft.com/office/officeart/2005/8/layout/radial6"/>
    <dgm:cxn modelId="{3CDEE1BC-DB02-410A-88EE-2A5E8827ED18}" type="presParOf" srcId="{5C21B4D4-EAE7-436D-977F-0A531E5EF75E}" destId="{96433F10-554A-4325-9D1A-BC063F554695}" srcOrd="18"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72EC10-A0C5-4F91-95BA-99C77C4FAB18}">
      <dsp:nvSpPr>
        <dsp:cNvPr id="0" name=""/>
        <dsp:cNvSpPr/>
      </dsp:nvSpPr>
      <dsp:spPr>
        <a:xfrm>
          <a:off x="3407568" y="452"/>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0000FF"/>
              </a:solidFill>
              <a:cs typeface="B Mitra" pitchFamily="2" charset="-78"/>
            </a:rPr>
            <a:t>آینده گرا / بلند مدت</a:t>
          </a:r>
          <a:endParaRPr lang="fa-IR" sz="1700" kern="1200" dirty="0">
            <a:solidFill>
              <a:srgbClr val="0000FF"/>
            </a:solidFill>
          </a:endParaRPr>
        </a:p>
      </dsp:txBody>
      <dsp:txXfrm>
        <a:off x="3407568" y="452"/>
        <a:ext cx="1414462" cy="919400"/>
      </dsp:txXfrm>
    </dsp:sp>
    <dsp:sp modelId="{2F8DB358-0315-41F1-AA32-976C187EC598}">
      <dsp:nvSpPr>
        <dsp:cNvPr id="0" name=""/>
        <dsp:cNvSpPr/>
      </dsp:nvSpPr>
      <dsp:spPr>
        <a:xfrm>
          <a:off x="1946053" y="460153"/>
          <a:ext cx="4337492" cy="4337492"/>
        </a:xfrm>
        <a:custGeom>
          <a:avLst/>
          <a:gdLst/>
          <a:ahLst/>
          <a:cxnLst/>
          <a:rect l="0" t="0" r="0" b="0"/>
          <a:pathLst>
            <a:path>
              <a:moveTo>
                <a:pt x="2885045" y="121705"/>
              </a:moveTo>
              <a:arcTo wR="2168746" hR="2168746" stAng="17357155" swAng="150392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751F944-FD20-4DEB-9230-703F494E1EB0}">
      <dsp:nvSpPr>
        <dsp:cNvPr id="0" name=""/>
        <dsp:cNvSpPr/>
      </dsp:nvSpPr>
      <dsp:spPr>
        <a:xfrm>
          <a:off x="5285758" y="1084825"/>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err="1" smtClean="0">
              <a:solidFill>
                <a:srgbClr val="0000FF"/>
              </a:solidFill>
              <a:cs typeface="B Mitra" pitchFamily="2" charset="-78"/>
            </a:rPr>
            <a:t>مشارکتی</a:t>
          </a:r>
          <a:endParaRPr lang="fa-IR" sz="1700" kern="1200" dirty="0">
            <a:solidFill>
              <a:srgbClr val="0000FF"/>
            </a:solidFill>
          </a:endParaRPr>
        </a:p>
      </dsp:txBody>
      <dsp:txXfrm>
        <a:off x="5285758" y="1084825"/>
        <a:ext cx="1414462" cy="919400"/>
      </dsp:txXfrm>
    </dsp:sp>
    <dsp:sp modelId="{6AC00090-D12E-44B5-96A6-F3E1397868CA}">
      <dsp:nvSpPr>
        <dsp:cNvPr id="0" name=""/>
        <dsp:cNvSpPr/>
      </dsp:nvSpPr>
      <dsp:spPr>
        <a:xfrm>
          <a:off x="1946053" y="460153"/>
          <a:ext cx="4337492" cy="4337492"/>
        </a:xfrm>
        <a:custGeom>
          <a:avLst/>
          <a:gdLst/>
          <a:ahLst/>
          <a:cxnLst/>
          <a:rect l="0" t="0" r="0" b="0"/>
          <a:pathLst>
            <a:path>
              <a:moveTo>
                <a:pt x="4249145" y="1556047"/>
              </a:moveTo>
              <a:arcTo wR="2168746" hR="2168746" stAng="20615386" swAng="196922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348027F-0D45-43B9-B198-355B634BC338}">
      <dsp:nvSpPr>
        <dsp:cNvPr id="0" name=""/>
        <dsp:cNvSpPr/>
      </dsp:nvSpPr>
      <dsp:spPr>
        <a:xfrm>
          <a:off x="5285758" y="3253572"/>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0000FF"/>
              </a:solidFill>
              <a:cs typeface="B Mitra" pitchFamily="2" charset="-78"/>
            </a:rPr>
            <a:t>مقید به برخی محدودیت ها </a:t>
          </a:r>
          <a:endParaRPr lang="fa-IR" sz="1700" kern="1200" dirty="0">
            <a:solidFill>
              <a:srgbClr val="0000FF"/>
            </a:solidFill>
          </a:endParaRPr>
        </a:p>
      </dsp:txBody>
      <dsp:txXfrm>
        <a:off x="5285758" y="3253572"/>
        <a:ext cx="1414462" cy="919400"/>
      </dsp:txXfrm>
    </dsp:sp>
    <dsp:sp modelId="{66569365-B0F8-4830-9733-43B21FDC7998}">
      <dsp:nvSpPr>
        <dsp:cNvPr id="0" name=""/>
        <dsp:cNvSpPr/>
      </dsp:nvSpPr>
      <dsp:spPr>
        <a:xfrm>
          <a:off x="1946053" y="460153"/>
          <a:ext cx="4337492" cy="4337492"/>
        </a:xfrm>
        <a:custGeom>
          <a:avLst/>
          <a:gdLst/>
          <a:ahLst/>
          <a:cxnLst/>
          <a:rect l="0" t="0" r="0" b="0"/>
          <a:pathLst>
            <a:path>
              <a:moveTo>
                <a:pt x="3684821" y="3719545"/>
              </a:moveTo>
              <a:arcTo wR="2168746" hR="2168746" stAng="2738922" swAng="150392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64455F-2D6D-44A9-8209-0096DF98147A}">
      <dsp:nvSpPr>
        <dsp:cNvPr id="0" name=""/>
        <dsp:cNvSpPr/>
      </dsp:nvSpPr>
      <dsp:spPr>
        <a:xfrm>
          <a:off x="3407568" y="4337945"/>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0000FF"/>
              </a:solidFill>
              <a:cs typeface="B Mitra" pitchFamily="2" charset="-78"/>
            </a:rPr>
            <a:t>طبیعی / جغرافیایی</a:t>
          </a:r>
          <a:endParaRPr lang="fa-IR" sz="1700" kern="1200" dirty="0">
            <a:solidFill>
              <a:srgbClr val="0000FF"/>
            </a:solidFill>
          </a:endParaRPr>
        </a:p>
      </dsp:txBody>
      <dsp:txXfrm>
        <a:off x="3407568" y="4337945"/>
        <a:ext cx="1414462" cy="919400"/>
      </dsp:txXfrm>
    </dsp:sp>
    <dsp:sp modelId="{CFABE4A1-A174-4682-962E-9B121D098575}">
      <dsp:nvSpPr>
        <dsp:cNvPr id="0" name=""/>
        <dsp:cNvSpPr/>
      </dsp:nvSpPr>
      <dsp:spPr>
        <a:xfrm>
          <a:off x="1946053" y="460153"/>
          <a:ext cx="4337492" cy="4337492"/>
        </a:xfrm>
        <a:custGeom>
          <a:avLst/>
          <a:gdLst/>
          <a:ahLst/>
          <a:cxnLst/>
          <a:rect l="0" t="0" r="0" b="0"/>
          <a:pathLst>
            <a:path>
              <a:moveTo>
                <a:pt x="1452447" y="4215787"/>
              </a:moveTo>
              <a:arcTo wR="2168746" hR="2168746" stAng="6557155" swAng="150392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A287B84-DE76-46AE-942D-C24DC459DC41}">
      <dsp:nvSpPr>
        <dsp:cNvPr id="0" name=""/>
        <dsp:cNvSpPr/>
      </dsp:nvSpPr>
      <dsp:spPr>
        <a:xfrm>
          <a:off x="1529379" y="3253572"/>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0000FF"/>
              </a:solidFill>
              <a:cs typeface="B Mitra" pitchFamily="2" charset="-78"/>
            </a:rPr>
            <a:t>ابزار گرا</a:t>
          </a:r>
          <a:endParaRPr lang="fa-IR" sz="1700" kern="1200" dirty="0">
            <a:solidFill>
              <a:srgbClr val="0000FF"/>
            </a:solidFill>
          </a:endParaRPr>
        </a:p>
      </dsp:txBody>
      <dsp:txXfrm>
        <a:off x="1529379" y="3253572"/>
        <a:ext cx="1414462" cy="919400"/>
      </dsp:txXfrm>
    </dsp:sp>
    <dsp:sp modelId="{AB2AC8B3-8843-4A08-9F2E-3EA0DD9833FF}">
      <dsp:nvSpPr>
        <dsp:cNvPr id="0" name=""/>
        <dsp:cNvSpPr/>
      </dsp:nvSpPr>
      <dsp:spPr>
        <a:xfrm>
          <a:off x="1946053" y="460153"/>
          <a:ext cx="4337492" cy="4337492"/>
        </a:xfrm>
        <a:custGeom>
          <a:avLst/>
          <a:gdLst/>
          <a:ahLst/>
          <a:cxnLst/>
          <a:rect l="0" t="0" r="0" b="0"/>
          <a:pathLst>
            <a:path>
              <a:moveTo>
                <a:pt x="88347" y="2781445"/>
              </a:moveTo>
              <a:arcTo wR="2168746" hR="2168746" stAng="9815386" swAng="196922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DF4E954-FF7B-40E6-BB86-D53AEFCD0B54}">
      <dsp:nvSpPr>
        <dsp:cNvPr id="0" name=""/>
        <dsp:cNvSpPr/>
      </dsp:nvSpPr>
      <dsp:spPr>
        <a:xfrm>
          <a:off x="1529379" y="1084825"/>
          <a:ext cx="1414462" cy="919400"/>
        </a:xfrm>
        <a:prstGeom prst="roundRect">
          <a:avLst/>
        </a:prstGeom>
        <a:solidFill>
          <a:srgbClr val="FFFFCC"/>
        </a:solidFill>
        <a:ln w="25400" cap="flat" cmpd="sng" algn="ctr">
          <a:solidFill>
            <a:srgbClr val="0000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1" kern="1200" dirty="0" smtClean="0">
              <a:solidFill>
                <a:srgbClr val="0000FF"/>
              </a:solidFill>
              <a:cs typeface="B Mitra" pitchFamily="2" charset="-78"/>
            </a:rPr>
            <a:t>کل نگر / به هم پیوسته</a:t>
          </a:r>
          <a:endParaRPr lang="fa-IR" sz="1700" kern="1200" dirty="0">
            <a:solidFill>
              <a:srgbClr val="0000FF"/>
            </a:solidFill>
          </a:endParaRPr>
        </a:p>
      </dsp:txBody>
      <dsp:txXfrm>
        <a:off x="1529379" y="1084825"/>
        <a:ext cx="1414462" cy="919400"/>
      </dsp:txXfrm>
    </dsp:sp>
    <dsp:sp modelId="{A5B1BB29-D97B-469A-B2F9-8957086502A7}">
      <dsp:nvSpPr>
        <dsp:cNvPr id="0" name=""/>
        <dsp:cNvSpPr/>
      </dsp:nvSpPr>
      <dsp:spPr>
        <a:xfrm>
          <a:off x="1946053" y="460153"/>
          <a:ext cx="4337492" cy="4337492"/>
        </a:xfrm>
        <a:custGeom>
          <a:avLst/>
          <a:gdLst/>
          <a:ahLst/>
          <a:cxnLst/>
          <a:rect l="0" t="0" r="0" b="0"/>
          <a:pathLst>
            <a:path>
              <a:moveTo>
                <a:pt x="652671" y="617947"/>
              </a:moveTo>
              <a:arcTo wR="2168746" hR="2168746" stAng="13538922" swAng="150392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A62672-5164-42AE-B5BB-C4A1312BE21C}" type="datetimeFigureOut">
              <a:rPr lang="en-US" smtClean="0"/>
              <a:pPr/>
              <a:t>3/31/2015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649D03-ED73-4579-A4E6-3FE3D8D4668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649D03-ED73-4579-A4E6-3FE3D8D46686}"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3/31/2015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3/31/2015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3/31/2015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3/31/2015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1"/>
            <a:ext cx="7772400" cy="1447799"/>
          </a:xfrm>
        </p:spPr>
        <p:txBody>
          <a:bodyPr/>
          <a:lstStyle/>
          <a:p>
            <a:r>
              <a:rPr lang="fa-IR" dirty="0" smtClean="0">
                <a:cs typeface="B Farnaz" pitchFamily="2" charset="-78"/>
              </a:rPr>
              <a:t>دیدگاهها درآمایش شهری</a:t>
            </a:r>
            <a:endParaRPr lang="en-US" dirty="0">
              <a:cs typeface="B Farnaz" pitchFamily="2" charset="-78"/>
            </a:endParaRPr>
          </a:p>
        </p:txBody>
      </p:sp>
      <p:sp>
        <p:nvSpPr>
          <p:cNvPr id="3" name="Subtitle 2"/>
          <p:cNvSpPr>
            <a:spLocks noGrp="1"/>
          </p:cNvSpPr>
          <p:nvPr>
            <p:ph type="subTitle" idx="1"/>
          </p:nvPr>
        </p:nvSpPr>
        <p:spPr/>
        <p:txBody>
          <a:bodyPr>
            <a:normAutofit/>
          </a:bodyPr>
          <a:lstStyle/>
          <a:p>
            <a:r>
              <a:rPr lang="fa-IR" sz="3200" b="1" dirty="0" smtClean="0">
                <a:cs typeface="B Lotus" pitchFamily="2" charset="-78"/>
              </a:rPr>
              <a:t>زهره فنی</a:t>
            </a:r>
          </a:p>
          <a:p>
            <a:r>
              <a:rPr lang="fa-IR" sz="3200" dirty="0" smtClean="0">
                <a:cs typeface="B Lotus" pitchFamily="2" charset="-78"/>
              </a:rPr>
              <a:t>دانشیار گروه جغرافیا و برنامه ریزی شهری</a:t>
            </a:r>
          </a:p>
          <a:p>
            <a:r>
              <a:rPr lang="fa-IR" sz="3200" dirty="0" smtClean="0">
                <a:cs typeface="B Lotus" pitchFamily="2" charset="-78"/>
              </a:rPr>
              <a:t>دانشگاه شهید بهشتی</a:t>
            </a:r>
            <a:endParaRPr lang="en-US" sz="3200" dirty="0">
              <a:cs typeface="B Lotus"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458200" cy="6096000"/>
          </a:xfrm>
        </p:spPr>
        <p:txBody>
          <a:bodyPr>
            <a:normAutofit/>
          </a:bodyPr>
          <a:lstStyle/>
          <a:p>
            <a:pPr algn="r" rtl="1">
              <a:lnSpc>
                <a:spcPct val="200000"/>
              </a:lnSpc>
            </a:pPr>
            <a:r>
              <a:rPr lang="fa-IR" b="1" dirty="0" smtClean="0">
                <a:cs typeface="B Nazanin" pitchFamily="2" charset="-78"/>
              </a:rPr>
              <a:t>فضا کلیتی است متشکل از محیط کالبدی، اجتماعی، اقتصادی و زیست محیطی که اجتماعات انسانی در آن مستقرند و ضمن اثرگذاری بر آن کلیت در طول زمان، از همه آنچه در جریان است تاثیر می پذیرند.</a:t>
            </a:r>
          </a:p>
          <a:p>
            <a:pPr algn="r" rtl="1"/>
            <a:r>
              <a:rPr lang="fa-IR" b="1" dirty="0" smtClean="0">
                <a:cs typeface="B Nazanin" pitchFamily="2" charset="-78"/>
              </a:rPr>
              <a:t>فضا کلیتی بیش از مکان، محیط زیست و کالبد فیزیکی که ملموس و مرئی است دارد.</a:t>
            </a:r>
          </a:p>
          <a:p>
            <a:pPr algn="r" rtl="1"/>
            <a:r>
              <a:rPr lang="fa-IR" b="1" dirty="0" smtClean="0">
                <a:cs typeface="B Nazanin" pitchFamily="2" charset="-78"/>
              </a:rPr>
              <a:t>در برنامه ریزی، فضای نسبی (رابطه و پیوند اجزا) و نه مطلق مدنظر است.</a:t>
            </a:r>
          </a:p>
          <a:p>
            <a:pPr algn="r" rtl="1">
              <a:lnSpc>
                <a:spcPct val="200000"/>
              </a:lnSpc>
            </a:pPr>
            <a:r>
              <a:rPr lang="fa-IR" b="1" dirty="0" smtClean="0">
                <a:cs typeface="B Nazanin" pitchFamily="2" charset="-78"/>
              </a:rPr>
              <a:t>محدوده فضایی و اهداف برنامه ریزی می تواند از یک خانه و یک محله شروع شود و یک شهر، ناحیه و منطقه و کشور و جهان را دربرگیرد.</a:t>
            </a:r>
          </a:p>
          <a:p>
            <a:pPr algn="r" rtl="1">
              <a:lnSpc>
                <a:spcPct val="150000"/>
              </a:lnSpc>
            </a:pP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pPr algn="r" rtl="1"/>
            <a:r>
              <a:rPr lang="fa-IR" dirty="0" smtClean="0"/>
              <a:t> برنامه ریزی فضایی(آمایشی)</a:t>
            </a:r>
            <a:endParaRPr lang="en-US" dirty="0"/>
          </a:p>
        </p:txBody>
      </p:sp>
      <p:sp>
        <p:nvSpPr>
          <p:cNvPr id="3" name="Content Placeholder 2"/>
          <p:cNvSpPr>
            <a:spLocks noGrp="1"/>
          </p:cNvSpPr>
          <p:nvPr>
            <p:ph idx="1"/>
          </p:nvPr>
        </p:nvSpPr>
        <p:spPr>
          <a:xfrm>
            <a:off x="0" y="1066800"/>
            <a:ext cx="9144000" cy="5791200"/>
          </a:xfrm>
        </p:spPr>
        <p:txBody>
          <a:bodyPr>
            <a:normAutofit/>
          </a:bodyPr>
          <a:lstStyle/>
          <a:p>
            <a:pPr algn="r" rtl="1">
              <a:lnSpc>
                <a:spcPct val="150000"/>
              </a:lnSpc>
            </a:pPr>
            <a:r>
              <a:rPr lang="fa-IR" dirty="0" smtClean="0"/>
              <a:t>برنامه ریزی توسعه متداول در کشور، </a:t>
            </a:r>
            <a:r>
              <a:rPr lang="fa-IR" dirty="0" smtClean="0">
                <a:solidFill>
                  <a:srgbClr val="FF0000"/>
                </a:solidFill>
              </a:rPr>
              <a:t>بخشی</a:t>
            </a:r>
            <a:r>
              <a:rPr lang="fa-IR" dirty="0" smtClean="0"/>
              <a:t> است و بخش های مختلف اقتصادی-اجتماعی مبنای هدفگذاری و تخصیص منابع دولتی هستند.</a:t>
            </a:r>
          </a:p>
          <a:p>
            <a:pPr algn="r" rtl="1">
              <a:lnSpc>
                <a:spcPct val="150000"/>
              </a:lnSpc>
            </a:pPr>
            <a:r>
              <a:rPr lang="fa-IR" dirty="0" smtClean="0"/>
              <a:t>توسعه منطقه ای و آمایش شهری-منطقه ای معمولا به دنبال </a:t>
            </a:r>
            <a:r>
              <a:rPr lang="fa-IR" dirty="0" smtClean="0">
                <a:solidFill>
                  <a:srgbClr val="FF0000"/>
                </a:solidFill>
              </a:rPr>
              <a:t>تسری توسعه بخشی </a:t>
            </a:r>
            <a:r>
              <a:rPr lang="fa-IR" dirty="0" smtClean="0"/>
              <a:t>به قلمرو یک منطقه یا شهر تحقق می یابد. از این رو، الزاما مردم و اجتماع محلی را مد نظر و توجه ندارد.</a:t>
            </a:r>
          </a:p>
          <a:p>
            <a:pPr algn="r" rtl="1">
              <a:lnSpc>
                <a:spcPct val="150000"/>
              </a:lnSpc>
            </a:pPr>
            <a:r>
              <a:rPr lang="fa-IR" dirty="0" smtClean="0"/>
              <a:t>درحالی که توسعه فضایی </a:t>
            </a:r>
            <a:r>
              <a:rPr lang="fa-IR" dirty="0" smtClean="0">
                <a:solidFill>
                  <a:srgbClr val="FF0000"/>
                </a:solidFill>
              </a:rPr>
              <a:t>نباید</a:t>
            </a:r>
            <a:r>
              <a:rPr lang="fa-IR" dirty="0" smtClean="0"/>
              <a:t> اتفاقی و منفعلانه و ناشی از بازتاب کالبدی خودبخودی برنامه های بخشی حادث شود.</a:t>
            </a:r>
          </a:p>
          <a:p>
            <a:pPr algn="r" rtl="1">
              <a:lnSpc>
                <a:spcPct val="150000"/>
              </a:lnSpc>
            </a:pPr>
            <a:r>
              <a:rPr lang="fa-IR" dirty="0" smtClean="0"/>
              <a:t>انتخاب فضای توسعه که از </a:t>
            </a:r>
            <a:r>
              <a:rPr lang="fa-IR" dirty="0" smtClean="0">
                <a:solidFill>
                  <a:srgbClr val="FF0000"/>
                </a:solidFill>
              </a:rPr>
              <a:t>کجا</a:t>
            </a:r>
            <a:r>
              <a:rPr lang="fa-IR" dirty="0" smtClean="0"/>
              <a:t> شروع شود تا بیشترین اثربخشی اجتماعی، اقتصادی و کمترین تبعات منفی زیست محیطی را داشته باشد.</a:t>
            </a:r>
          </a:p>
          <a:p>
            <a:pPr algn="r" rtl="1"/>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fontScale="90000"/>
          </a:bodyPr>
          <a:lstStyle/>
          <a:p>
            <a:pPr algn="r" rtl="1"/>
            <a:r>
              <a:rPr lang="fa-IR" dirty="0" smtClean="0"/>
              <a:t>برنامه ریزی فضایی</a:t>
            </a:r>
            <a:r>
              <a:rPr lang="en-US" dirty="0" smtClean="0"/>
              <a:t>  (Spatial Planning)</a:t>
            </a:r>
            <a:endParaRPr lang="en-US" dirty="0"/>
          </a:p>
        </p:txBody>
      </p:sp>
      <p:sp>
        <p:nvSpPr>
          <p:cNvPr id="3" name="Content Placeholder 2"/>
          <p:cNvSpPr>
            <a:spLocks noGrp="1"/>
          </p:cNvSpPr>
          <p:nvPr>
            <p:ph idx="1"/>
          </p:nvPr>
        </p:nvSpPr>
        <p:spPr>
          <a:xfrm>
            <a:off x="457200" y="1676400"/>
            <a:ext cx="8229600" cy="4648200"/>
          </a:xfrm>
        </p:spPr>
        <p:txBody>
          <a:bodyPr/>
          <a:lstStyle/>
          <a:p>
            <a:pPr algn="r" rtl="1">
              <a:lnSpc>
                <a:spcPct val="150000"/>
              </a:lnSpc>
            </a:pPr>
            <a:r>
              <a:rPr lang="fa-IR" b="1" dirty="0" smtClean="0">
                <a:solidFill>
                  <a:srgbClr val="FF0000"/>
                </a:solidFill>
                <a:cs typeface="B Nazanin" pitchFamily="2" charset="-78"/>
              </a:rPr>
              <a:t>توسعه</a:t>
            </a:r>
            <a:r>
              <a:rPr lang="fa-IR" b="1" dirty="0" smtClean="0">
                <a:cs typeface="B Nazanin" pitchFamily="2" charset="-78"/>
              </a:rPr>
              <a:t> به نیازهای اجتماعات انسانی در </a:t>
            </a:r>
            <a:r>
              <a:rPr lang="fa-IR" b="1" dirty="0" smtClean="0">
                <a:solidFill>
                  <a:srgbClr val="FF0000"/>
                </a:solidFill>
                <a:cs typeface="B Nazanin" pitchFamily="2" charset="-78"/>
              </a:rPr>
              <a:t>مکانها</a:t>
            </a:r>
            <a:r>
              <a:rPr lang="fa-IR" b="1" dirty="0" smtClean="0">
                <a:cs typeface="B Nazanin" pitchFamily="2" charset="-78"/>
              </a:rPr>
              <a:t> پاسخ می دهد پس بعد </a:t>
            </a:r>
            <a:r>
              <a:rPr lang="fa-IR" b="1" dirty="0" smtClean="0">
                <a:solidFill>
                  <a:srgbClr val="FF0000"/>
                </a:solidFill>
                <a:cs typeface="B Nazanin" pitchFamily="2" charset="-78"/>
              </a:rPr>
              <a:t>فضایی</a:t>
            </a:r>
            <a:r>
              <a:rPr lang="fa-IR" b="1" dirty="0" smtClean="0">
                <a:cs typeface="B Nazanin" pitchFamily="2" charset="-78"/>
              </a:rPr>
              <a:t> دارد و البته </a:t>
            </a:r>
            <a:r>
              <a:rPr lang="fa-IR" b="1" i="1" dirty="0" smtClean="0">
                <a:cs typeface="B Nazanin" pitchFamily="2" charset="-78"/>
              </a:rPr>
              <a:t>مردم محور </a:t>
            </a:r>
            <a:r>
              <a:rPr lang="fa-IR" b="1" dirty="0" smtClean="0">
                <a:cs typeface="B Nazanin" pitchFamily="2" charset="-78"/>
              </a:rPr>
              <a:t>و نه </a:t>
            </a:r>
            <a:r>
              <a:rPr lang="fa-IR" b="1" i="1" dirty="0" smtClean="0">
                <a:cs typeface="B Nazanin" pitchFamily="2" charset="-78"/>
              </a:rPr>
              <a:t>مکان محور </a:t>
            </a:r>
            <a:r>
              <a:rPr lang="fa-IR" b="1" dirty="0" smtClean="0">
                <a:cs typeface="B Nazanin" pitchFamily="2" charset="-78"/>
              </a:rPr>
              <a:t>است.</a:t>
            </a:r>
          </a:p>
          <a:p>
            <a:pPr algn="r" rtl="1">
              <a:lnSpc>
                <a:spcPct val="150000"/>
              </a:lnSpc>
            </a:pPr>
            <a:r>
              <a:rPr lang="fa-IR" b="1" dirty="0" smtClean="0">
                <a:cs typeface="B Nazanin" pitchFamily="2" charset="-78"/>
              </a:rPr>
              <a:t>اگر اقتصاد به تخصیص بهینه منابع در تامین منافع همگانی می پردازد، </a:t>
            </a:r>
            <a:r>
              <a:rPr lang="fa-IR" b="1" dirty="0" smtClean="0">
                <a:solidFill>
                  <a:srgbClr val="FF0000"/>
                </a:solidFill>
                <a:cs typeface="B Nazanin" pitchFamily="2" charset="-78"/>
              </a:rPr>
              <a:t>فضای توسعه </a:t>
            </a:r>
            <a:r>
              <a:rPr lang="fa-IR" b="1" dirty="0" smtClean="0">
                <a:cs typeface="B Nazanin" pitchFamily="2" charset="-78"/>
              </a:rPr>
              <a:t>نیز منبعی نادر است که نیازمند دانشی برای چگونگی توزیع و تخصیص بهینه آن است.</a:t>
            </a:r>
          </a:p>
          <a:p>
            <a:pPr algn="r" rtl="1">
              <a:lnSpc>
                <a:spcPct val="150000"/>
              </a:lnSpc>
            </a:pPr>
            <a:r>
              <a:rPr lang="fa-IR" b="1" dirty="0" smtClean="0">
                <a:solidFill>
                  <a:srgbClr val="FF0000"/>
                </a:solidFill>
                <a:cs typeface="B Nazanin" pitchFamily="2" charset="-78"/>
              </a:rPr>
              <a:t>عدالت اجتماعی </a:t>
            </a:r>
            <a:r>
              <a:rPr lang="fa-IR" b="1" dirty="0" smtClean="0">
                <a:cs typeface="B Nazanin" pitchFamily="2" charset="-78"/>
              </a:rPr>
              <a:t>با توزیع نسبی حقوق، منابع و فرصت های برابر در جامعه مرتبط است که ناگریز در </a:t>
            </a:r>
            <a:r>
              <a:rPr lang="fa-IR" b="1" i="1" dirty="0" smtClean="0">
                <a:cs typeface="B Nazanin" pitchFamily="2" charset="-78"/>
              </a:rPr>
              <a:t>فضا </a:t>
            </a:r>
            <a:r>
              <a:rPr lang="fa-IR" b="1" dirty="0" smtClean="0">
                <a:cs typeface="B Nazanin" pitchFamily="2" charset="-78"/>
              </a:rPr>
              <a:t>تجلی می یابد.</a:t>
            </a:r>
            <a:endParaRPr lang="en-US" b="1" dirty="0">
              <a:cs typeface="B Nazanin"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rtl="1"/>
            <a:r>
              <a:rPr lang="fa-IR" dirty="0" smtClean="0"/>
              <a:t>آمایش شهری/ منطقه ای/ سرزمین</a:t>
            </a:r>
            <a:endParaRPr lang="en-US" dirty="0"/>
          </a:p>
        </p:txBody>
      </p:sp>
      <p:sp>
        <p:nvSpPr>
          <p:cNvPr id="3" name="Content Placeholder 2"/>
          <p:cNvSpPr>
            <a:spLocks noGrp="1"/>
          </p:cNvSpPr>
          <p:nvPr>
            <p:ph idx="1"/>
          </p:nvPr>
        </p:nvSpPr>
        <p:spPr>
          <a:xfrm>
            <a:off x="457200" y="1524000"/>
            <a:ext cx="8229600" cy="5334000"/>
          </a:xfrm>
        </p:spPr>
        <p:txBody>
          <a:bodyPr/>
          <a:lstStyle/>
          <a:p>
            <a:pPr algn="r" rtl="1">
              <a:lnSpc>
                <a:spcPct val="150000"/>
              </a:lnSpc>
            </a:pPr>
            <a:r>
              <a:rPr lang="fa-IR" dirty="0" smtClean="0"/>
              <a:t>معادل برنامه ریزی فضایی در مقیاس های محلی /منطقه ای/ ملی در متون انگلیسی و به معنای مدیریت بهره وری در این مقیاس ها در زبان فرانسه آمده است.</a:t>
            </a:r>
          </a:p>
          <a:p>
            <a:pPr algn="r" rtl="1">
              <a:lnSpc>
                <a:spcPct val="150000"/>
              </a:lnSpc>
            </a:pPr>
            <a:r>
              <a:rPr lang="fa-IR" dirty="0" smtClean="0"/>
              <a:t>سطوح برنامه ریزی آمایشی یا فضایی:</a:t>
            </a:r>
          </a:p>
          <a:p>
            <a:pPr algn="r" rtl="1">
              <a:lnSpc>
                <a:spcPct val="150000"/>
              </a:lnSpc>
            </a:pPr>
            <a:r>
              <a:rPr lang="fa-IR" dirty="0" smtClean="0"/>
              <a:t>- جهانی (</a:t>
            </a:r>
            <a:r>
              <a:rPr lang="en-US" dirty="0" smtClean="0"/>
              <a:t>(International</a:t>
            </a:r>
            <a:endParaRPr lang="fa-IR" dirty="0" smtClean="0"/>
          </a:p>
          <a:p>
            <a:pPr algn="r" rtl="1">
              <a:lnSpc>
                <a:spcPct val="150000"/>
              </a:lnSpc>
            </a:pPr>
            <a:r>
              <a:rPr lang="fa-IR" dirty="0" smtClean="0"/>
              <a:t>- ملی (</a:t>
            </a:r>
            <a:r>
              <a:rPr lang="en-US" dirty="0" smtClean="0"/>
              <a:t> National</a:t>
            </a:r>
            <a:r>
              <a:rPr lang="fa-IR" dirty="0" smtClean="0"/>
              <a:t>)</a:t>
            </a:r>
          </a:p>
          <a:p>
            <a:pPr algn="r" rtl="1">
              <a:lnSpc>
                <a:spcPct val="150000"/>
              </a:lnSpc>
            </a:pPr>
            <a:r>
              <a:rPr lang="fa-IR" dirty="0" smtClean="0"/>
              <a:t>-منطقه ای (</a:t>
            </a:r>
            <a:r>
              <a:rPr lang="en-US" dirty="0" smtClean="0"/>
              <a:t> Regional </a:t>
            </a:r>
            <a:r>
              <a:rPr lang="fa-IR" dirty="0" smtClean="0"/>
              <a:t> )</a:t>
            </a:r>
          </a:p>
          <a:p>
            <a:pPr algn="r" rtl="1">
              <a:lnSpc>
                <a:spcPct val="150000"/>
              </a:lnSpc>
            </a:pPr>
            <a:r>
              <a:rPr lang="fa-IR" dirty="0" smtClean="0"/>
              <a:t>- محلی یا شهری-روستایی</a:t>
            </a:r>
            <a:r>
              <a:rPr lang="en-US" dirty="0" smtClean="0"/>
              <a:t> </a:t>
            </a:r>
            <a:r>
              <a:rPr lang="fa-IR" dirty="0" smtClean="0"/>
              <a:t>( </a:t>
            </a:r>
            <a:r>
              <a:rPr lang="en-US" dirty="0" smtClean="0"/>
              <a:t>local</a:t>
            </a:r>
            <a:r>
              <a:rPr lang="fa-IR" dirty="0" smtClean="0"/>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r" rtl="1"/>
            <a:r>
              <a:rPr lang="fa-IR" dirty="0" smtClean="0"/>
              <a:t>مفهوم آمایش سرزمین</a:t>
            </a:r>
            <a:endParaRPr lang="en-US" dirty="0"/>
          </a:p>
        </p:txBody>
      </p:sp>
      <p:sp>
        <p:nvSpPr>
          <p:cNvPr id="3" name="Content Placeholder 2"/>
          <p:cNvSpPr>
            <a:spLocks noGrp="1"/>
          </p:cNvSpPr>
          <p:nvPr>
            <p:ph idx="1"/>
          </p:nvPr>
        </p:nvSpPr>
        <p:spPr>
          <a:xfrm>
            <a:off x="0" y="1447800"/>
            <a:ext cx="9144000" cy="5410200"/>
          </a:xfrm>
        </p:spPr>
        <p:txBody>
          <a:bodyPr>
            <a:normAutofit/>
          </a:bodyPr>
          <a:lstStyle/>
          <a:p>
            <a:pPr algn="r" rtl="1"/>
            <a:r>
              <a:rPr lang="fa-IR" b="1" dirty="0" smtClean="0">
                <a:cs typeface="B Nazanin" pitchFamily="2" charset="-78"/>
              </a:rPr>
              <a:t>تنظیم کنش متقابل بین عوامل انسانی و محیطی به منظور ایجاد سازمان سرزمینی مبتنی بر بهره گیری بهینه از استعدادهای انسانی و محیطی، آمایش سرزمین نامیده می شود. </a:t>
            </a:r>
          </a:p>
          <a:p>
            <a:pPr algn="r" rtl="1"/>
            <a:r>
              <a:rPr lang="fa-IR" b="1" dirty="0" smtClean="0">
                <a:cs typeface="B Nazanin" pitchFamily="2" charset="-78"/>
              </a:rPr>
              <a:t>آمایش سرزمین طبق تعریف مرکز ملی آمایش سرزمین/سازمان مدیریت و برنامه ریزی کشور(1385) </a:t>
            </a:r>
          </a:p>
          <a:p>
            <a:pPr algn="r" rtl="1"/>
            <a:r>
              <a:rPr lang="fa-IR" b="1" dirty="0" smtClean="0">
                <a:cs typeface="B Nazanin" pitchFamily="2" charset="-78"/>
              </a:rPr>
              <a:t>از طریق </a:t>
            </a:r>
            <a:r>
              <a:rPr lang="fa-IR" b="1" dirty="0" smtClean="0">
                <a:solidFill>
                  <a:srgbClr val="FF0000"/>
                </a:solidFill>
                <a:cs typeface="B Nazanin" pitchFamily="2" charset="-78"/>
              </a:rPr>
              <a:t>افزایش کارایی و بازدهی اقتصادی، گسترش عدالت اجتماعی، رفع فقر و برقراری تعادل و توازن بین مناطق و نقاط جغرافیایی، ایجاد نظام کاربری زمین متناسب با اهداف توسعه متعادل و حفظ محیط زیست، ایجاد و تحکیم پیوندهای اقتصادی درون و برون منطقه ای و هماهنگ سازی تاثیرهای فضایی-مکانی سیاست های بخشی و سیاست های توسعه مناطق خاص </a:t>
            </a:r>
            <a:r>
              <a:rPr lang="fa-IR" b="1" dirty="0" smtClean="0">
                <a:cs typeface="B Nazanin" pitchFamily="2" charset="-78"/>
              </a:rPr>
              <a:t>به گونه ای عمل می کند که بتواند اهداف چشم انداز درازمدت توسعه کشور و مدیریت یکپارچه سرزمینی را متحقق سازد.</a:t>
            </a: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686800" cy="6248400"/>
          </a:xfrm>
        </p:spPr>
        <p:txBody>
          <a:bodyPr>
            <a:normAutofit/>
          </a:bodyPr>
          <a:lstStyle/>
          <a:p>
            <a:pPr algn="r" rtl="1">
              <a:lnSpc>
                <a:spcPct val="150000"/>
              </a:lnSpc>
            </a:pPr>
            <a:r>
              <a:rPr lang="fa-IR" b="1" dirty="0" smtClean="0">
                <a:cs typeface="B Nazanin" pitchFamily="2" charset="-78"/>
              </a:rPr>
              <a:t>این تصور وجود دارد که براساس: مزیت نسبی(استحقاق) تامین نیازهای پایه، و ضرورت های کلان(مصالح عمومی) تخصیص فضای توسعه را منصفانه و آرمان گرایانه با آمایش سرزمین جامع عمل پوشانید. اینکه چنین خرد و دانش جامعی وجود داشته باشد یا چه کسانی با چه معیارهایی، نیازها و مصالح را تعبیر و تفسیر کنند، مورد بحث است.</a:t>
            </a:r>
          </a:p>
          <a:p>
            <a:pPr algn="r" rtl="1">
              <a:lnSpc>
                <a:spcPct val="150000"/>
              </a:lnSpc>
            </a:pPr>
            <a:r>
              <a:rPr lang="fa-IR" b="1" dirty="0" smtClean="0">
                <a:cs typeface="B Nazanin" pitchFamily="2" charset="-78"/>
              </a:rPr>
              <a:t>معمولا و به اشتباه، در برابر هر کاستی و معضلی در نظام برنامه ریزی و بروز مشکلات در نواحی کشور، حکم به ازمون آمایش سرزمین داده می شود؛ درحالی که آمایش سرزمین نه یک فرآورده(</a:t>
            </a:r>
            <a:r>
              <a:rPr lang="en-US" b="1" dirty="0" smtClean="0">
                <a:cs typeface="B Nazanin" pitchFamily="2" charset="-78"/>
              </a:rPr>
              <a:t>Product</a:t>
            </a:r>
            <a:r>
              <a:rPr lang="fa-IR" b="1" dirty="0" smtClean="0">
                <a:cs typeface="B Nazanin" pitchFamily="2" charset="-78"/>
              </a:rPr>
              <a:t>) و طرح بلکه بیشتر یک فرایند(</a:t>
            </a:r>
            <a:r>
              <a:rPr lang="en-US" b="1" dirty="0" smtClean="0">
                <a:cs typeface="B Nazanin" pitchFamily="2" charset="-78"/>
              </a:rPr>
              <a:t>Process</a:t>
            </a:r>
            <a:r>
              <a:rPr lang="fa-IR" b="1" dirty="0" smtClean="0">
                <a:cs typeface="B Nazanin" pitchFamily="2" charset="-78"/>
              </a:rPr>
              <a:t>) و برنامه است و نیازمند اراده مدیریتی و تمهیدات نهادی مفصل.</a:t>
            </a: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lstStyle/>
          <a:p>
            <a:pPr algn="r" rtl="1">
              <a:lnSpc>
                <a:spcPct val="150000"/>
              </a:lnSpc>
            </a:pPr>
            <a:r>
              <a:rPr lang="fa-IR" b="1" dirty="0" smtClean="0">
                <a:cs typeface="B Nazanin" pitchFamily="2" charset="-78"/>
              </a:rPr>
              <a:t>بطور مشخص باید برنامه آمایشی را معادل با برنامه راهبردی توسعه فضایی پایدار ملی، منطقه ای، محلی دانست. آمایش سرزمین، فرآورده فرایندی است که توسعه فضایی پایدار ملی را موجب می شود و از این رو، درازمدت، راهبردی، مشارکتی و توافقی است و ابزار سیاستگذاری فضایی، از جمله هدایت و کنترل و مداخله، رفع تعارضات و رقابت های کاربری زمین را بکار می گیرد.</a:t>
            </a:r>
          </a:p>
          <a:p>
            <a:pPr algn="r" rtl="1">
              <a:lnSpc>
                <a:spcPct val="150000"/>
              </a:lnSpc>
            </a:pPr>
            <a:r>
              <a:rPr lang="fa-IR" b="1" dirty="0" smtClean="0">
                <a:cs typeface="B Nazanin" pitchFamily="2" charset="-78"/>
              </a:rPr>
              <a:t>  </a:t>
            </a: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477000"/>
          </a:xfrm>
        </p:spPr>
        <p:txBody>
          <a:bodyPr>
            <a:normAutofit/>
          </a:bodyPr>
          <a:lstStyle/>
          <a:p>
            <a:pPr algn="r" rtl="1">
              <a:lnSpc>
                <a:spcPct val="150000"/>
              </a:lnSpc>
            </a:pPr>
            <a:r>
              <a:rPr lang="fa-IR" b="1" dirty="0" smtClean="0">
                <a:cs typeface="B Nazanin" pitchFamily="2" charset="-78"/>
              </a:rPr>
              <a:t>آمایش در عمل به موارد زیر می پردازد:</a:t>
            </a:r>
          </a:p>
          <a:p>
            <a:pPr algn="r" rtl="1">
              <a:lnSpc>
                <a:spcPct val="150000"/>
              </a:lnSpc>
            </a:pPr>
            <a:r>
              <a:rPr lang="fa-IR" b="1" dirty="0" smtClean="0">
                <a:cs typeface="B Nazanin" pitchFamily="2" charset="-78"/>
              </a:rPr>
              <a:t>ساماندهی آنچه هست؛</a:t>
            </a:r>
          </a:p>
          <a:p>
            <a:pPr algn="r" rtl="1">
              <a:lnSpc>
                <a:spcPct val="150000"/>
              </a:lnSpc>
            </a:pPr>
            <a:r>
              <a:rPr lang="fa-IR" b="1" dirty="0" smtClean="0">
                <a:cs typeface="B Nazanin" pitchFamily="2" charset="-78"/>
              </a:rPr>
              <a:t>هدایت و تنظیم آنچه درحال رخ دادن است؛</a:t>
            </a:r>
          </a:p>
          <a:p>
            <a:pPr algn="r" rtl="1">
              <a:lnSpc>
                <a:spcPct val="150000"/>
              </a:lnSpc>
            </a:pPr>
            <a:r>
              <a:rPr lang="fa-IR" b="1" dirty="0" smtClean="0">
                <a:cs typeface="B Nazanin" pitchFamily="2" charset="-78"/>
              </a:rPr>
              <a:t>بسترسازی و برانگیختن آنچه باید رخ دهد و همگی برای تحقق توسعه فضایی پایدار هستند.</a:t>
            </a:r>
          </a:p>
          <a:p>
            <a:pPr algn="r" rtl="1">
              <a:lnSpc>
                <a:spcPct val="150000"/>
              </a:lnSpc>
            </a:pPr>
            <a:r>
              <a:rPr lang="fa-IR" b="1" dirty="0" smtClean="0">
                <a:cs typeface="B Nazanin" pitchFamily="2" charset="-78"/>
              </a:rPr>
              <a:t>برنامه ریزی فضایی پایدار هم به انتظام فضایی-کالبدی و هم به تدوین و ساخت چشم انداز آرمانی می پردازد.</a:t>
            </a:r>
          </a:p>
          <a:p>
            <a:pPr algn="r" rtl="1">
              <a:lnSpc>
                <a:spcPct val="150000"/>
              </a:lnSpc>
            </a:pPr>
            <a:r>
              <a:rPr lang="fa-IR" b="1" dirty="0" smtClean="0">
                <a:cs typeface="B Nazanin" pitchFamily="2" charset="-78"/>
              </a:rPr>
              <a:t>رشد و توسعه فضایی هر کشور، با آینده نگری در آمایش سرزمین، می تواند هدایت شده و اندیشیده شده، باشد.</a:t>
            </a: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normAutofit fontScale="90000"/>
          </a:bodyPr>
          <a:lstStyle/>
          <a:p>
            <a:r>
              <a:rPr lang="fa-IR" dirty="0" smtClean="0"/>
              <a:t>مراحل تکاملی تعریف و جایگاه آمایش سرزمین در ایران</a:t>
            </a:r>
            <a:endParaRPr lang="en-US" dirty="0"/>
          </a:p>
        </p:txBody>
      </p:sp>
      <p:graphicFrame>
        <p:nvGraphicFramePr>
          <p:cNvPr id="4" name="Content Placeholder 3"/>
          <p:cNvGraphicFramePr>
            <a:graphicFrameLocks noGrp="1"/>
          </p:cNvGraphicFramePr>
          <p:nvPr>
            <p:ph idx="1"/>
          </p:nvPr>
        </p:nvGraphicFramePr>
        <p:xfrm>
          <a:off x="990600" y="1752598"/>
          <a:ext cx="7696199" cy="4800601"/>
        </p:xfrm>
        <a:graphic>
          <a:graphicData uri="http://schemas.openxmlformats.org/drawingml/2006/table">
            <a:tbl>
              <a:tblPr rtl="1"/>
              <a:tblGrid>
                <a:gridCol w="2223495"/>
                <a:gridCol w="2736352"/>
                <a:gridCol w="2736352"/>
              </a:tblGrid>
              <a:tr h="540688">
                <a:tc>
                  <a:txBody>
                    <a:bodyPr/>
                    <a:lstStyle/>
                    <a:p>
                      <a:pPr marL="0" marR="0" algn="ctr" rtl="1">
                        <a:lnSpc>
                          <a:spcPct val="107000"/>
                        </a:lnSpc>
                        <a:spcBef>
                          <a:spcPts val="0"/>
                        </a:spcBef>
                        <a:spcAft>
                          <a:spcPts val="800"/>
                        </a:spcAft>
                      </a:pPr>
                      <a:r>
                        <a:rPr lang="fa-IR" sz="1200" b="1" dirty="0">
                          <a:latin typeface="Calibri"/>
                          <a:ea typeface="Calibri"/>
                          <a:cs typeface="B Nazanin"/>
                        </a:rPr>
                        <a:t>دوره</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b="1">
                          <a:latin typeface="Calibri"/>
                          <a:ea typeface="Calibri"/>
                          <a:cs typeface="B Nazanin"/>
                        </a:rPr>
                        <a:t>شرح</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b="1">
                          <a:latin typeface="Calibri"/>
                          <a:ea typeface="Calibri"/>
                          <a:cs typeface="B Nazanin"/>
                        </a:rPr>
                        <a:t>عملکرد</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594163">
                <a:tc>
                  <a:txBody>
                    <a:bodyPr/>
                    <a:lstStyle/>
                    <a:p>
                      <a:pPr marL="0" marR="0" algn="ctr" rtl="1">
                        <a:lnSpc>
                          <a:spcPct val="107000"/>
                        </a:lnSpc>
                        <a:spcBef>
                          <a:spcPts val="0"/>
                        </a:spcBef>
                        <a:spcAft>
                          <a:spcPts val="800"/>
                        </a:spcAft>
                      </a:pPr>
                      <a:r>
                        <a:rPr lang="fa-IR" sz="1200" b="1" dirty="0">
                          <a:latin typeface="Calibri"/>
                          <a:ea typeface="Calibri"/>
                          <a:cs typeface="B Nazanin"/>
                        </a:rPr>
                        <a:t>دهه</a:t>
                      </a:r>
                      <a:r>
                        <a:rPr lang="fa-IR" sz="1200" b="1" dirty="0">
                          <a:latin typeface="Calibri"/>
                          <a:ea typeface="Calibri"/>
                          <a:cs typeface="Sakkal Majalla"/>
                        </a:rPr>
                        <a:t>ٔ</a:t>
                      </a:r>
                      <a:r>
                        <a:rPr lang="fa-IR" sz="1200" b="1" dirty="0">
                          <a:latin typeface="Calibri"/>
                          <a:ea typeface="Calibri"/>
                          <a:cs typeface="B Nazanin"/>
                        </a:rPr>
                        <a:t> 50 </a:t>
                      </a:r>
                      <a:endParaRPr lang="fa-IR" sz="1200" b="1" dirty="0" smtClean="0">
                        <a:latin typeface="Calibri"/>
                        <a:ea typeface="Calibri"/>
                        <a:cs typeface="B Nazanin"/>
                      </a:endParaRPr>
                    </a:p>
                    <a:p>
                      <a:pPr marL="0" marR="0" algn="ctr" rtl="1">
                        <a:lnSpc>
                          <a:spcPct val="107000"/>
                        </a:lnSpc>
                        <a:spcBef>
                          <a:spcPts val="0"/>
                        </a:spcBef>
                        <a:spcAft>
                          <a:spcPts val="800"/>
                        </a:spcAft>
                      </a:pPr>
                      <a:r>
                        <a:rPr lang="fa-IR" sz="1200" b="1" dirty="0" smtClean="0">
                          <a:latin typeface="Calibri"/>
                          <a:ea typeface="Calibri"/>
                          <a:cs typeface="B Nazanin"/>
                        </a:rPr>
                        <a:t>(</a:t>
                      </a:r>
                      <a:r>
                        <a:rPr lang="fa-IR" sz="1200" b="1" dirty="0">
                          <a:latin typeface="Calibri"/>
                          <a:ea typeface="Calibri"/>
                          <a:cs typeface="B Nazanin"/>
                        </a:rPr>
                        <a:t>مبتنی بر قندهاری 1388)</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a:latin typeface="Calibri"/>
                          <a:ea typeface="Calibri"/>
                          <a:cs typeface="B Nazanin"/>
                        </a:rPr>
                        <a:t>بهره‌وری از قابلیت‌های سرزمین</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a:latin typeface="Calibri"/>
                          <a:ea typeface="Calibri"/>
                          <a:cs typeface="B Nazanin"/>
                        </a:rPr>
                        <a:t>سازمان‌دهی فضا از حیث کاربردهای مختلف</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r>
              <a:tr h="846088">
                <a:tc>
                  <a:txBody>
                    <a:bodyPr/>
                    <a:lstStyle/>
                    <a:p>
                      <a:pPr marL="0" marR="0" algn="ctr" rtl="1">
                        <a:lnSpc>
                          <a:spcPct val="107000"/>
                        </a:lnSpc>
                        <a:spcBef>
                          <a:spcPts val="0"/>
                        </a:spcBef>
                        <a:spcAft>
                          <a:spcPts val="800"/>
                        </a:spcAft>
                      </a:pPr>
                      <a:r>
                        <a:rPr lang="fa-IR" sz="1200" b="1" dirty="0">
                          <a:latin typeface="Calibri"/>
                          <a:ea typeface="Calibri"/>
                          <a:cs typeface="B Nazanin"/>
                        </a:rPr>
                        <a:t>دهه</a:t>
                      </a:r>
                      <a:r>
                        <a:rPr lang="fa-IR" sz="1200" b="1" dirty="0">
                          <a:latin typeface="Calibri"/>
                          <a:ea typeface="Calibri"/>
                          <a:cs typeface="Sakkal Majalla"/>
                        </a:rPr>
                        <a:t>ٔ</a:t>
                      </a:r>
                      <a:r>
                        <a:rPr lang="fa-IR" sz="1200" b="1" dirty="0">
                          <a:latin typeface="Calibri"/>
                          <a:ea typeface="Calibri"/>
                          <a:cs typeface="B Nazanin"/>
                        </a:rPr>
                        <a:t> 60 </a:t>
                      </a:r>
                      <a:endParaRPr lang="fa-IR" sz="1200" b="1" dirty="0" smtClean="0">
                        <a:latin typeface="Calibri"/>
                        <a:ea typeface="Calibri"/>
                        <a:cs typeface="B Nazanin"/>
                      </a:endParaRPr>
                    </a:p>
                    <a:p>
                      <a:pPr marL="0" marR="0" algn="ctr" rtl="1">
                        <a:lnSpc>
                          <a:spcPct val="107000"/>
                        </a:lnSpc>
                        <a:spcBef>
                          <a:spcPts val="0"/>
                        </a:spcBef>
                        <a:spcAft>
                          <a:spcPts val="800"/>
                        </a:spcAft>
                      </a:pPr>
                      <a:r>
                        <a:rPr lang="fa-IR" sz="1200" b="1" dirty="0" smtClean="0">
                          <a:latin typeface="Calibri"/>
                          <a:ea typeface="Calibri"/>
                          <a:cs typeface="B Nazanin"/>
                        </a:rPr>
                        <a:t>(</a:t>
                      </a:r>
                      <a:r>
                        <a:rPr lang="fa-IR" sz="1200" b="1" dirty="0">
                          <a:latin typeface="Calibri"/>
                          <a:ea typeface="Calibri"/>
                          <a:cs typeface="B Nazanin"/>
                        </a:rPr>
                        <a:t>مبتنی بر قندهاری 1388)</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a:latin typeface="Calibri"/>
                          <a:ea typeface="Calibri"/>
                          <a:cs typeface="B Nazanin"/>
                        </a:rPr>
                        <a:t>تنظیم رابطه بین انسان، فضا و فعالیت</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a:latin typeface="Calibri"/>
                          <a:ea typeface="Calibri"/>
                          <a:cs typeface="B Nazanin"/>
                        </a:rPr>
                        <a:t>مدیریت سازمان فضایی توسعه و توزیع جغرافیایی فعالیت‌ها و جمعیت در سرزمین</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1354692">
                <a:tc>
                  <a:txBody>
                    <a:bodyPr/>
                    <a:lstStyle/>
                    <a:p>
                      <a:pPr marL="0" marR="0" algn="ctr" rtl="1">
                        <a:lnSpc>
                          <a:spcPct val="107000"/>
                        </a:lnSpc>
                        <a:spcBef>
                          <a:spcPts val="0"/>
                        </a:spcBef>
                        <a:spcAft>
                          <a:spcPts val="800"/>
                        </a:spcAft>
                      </a:pPr>
                      <a:r>
                        <a:rPr lang="fa-IR" sz="1200" b="1" dirty="0">
                          <a:latin typeface="Calibri"/>
                          <a:ea typeface="Calibri"/>
                          <a:cs typeface="B Nazanin"/>
                        </a:rPr>
                        <a:t>دهه</a:t>
                      </a:r>
                      <a:r>
                        <a:rPr lang="fa-IR" sz="1200" b="1" dirty="0">
                          <a:latin typeface="Calibri"/>
                          <a:ea typeface="Calibri"/>
                          <a:cs typeface="Sakkal Majalla"/>
                        </a:rPr>
                        <a:t>ٔ</a:t>
                      </a:r>
                      <a:r>
                        <a:rPr lang="fa-IR" sz="1200" b="1" dirty="0">
                          <a:latin typeface="Calibri"/>
                          <a:ea typeface="Calibri"/>
                          <a:cs typeface="B Nazanin"/>
                        </a:rPr>
                        <a:t> 70 </a:t>
                      </a:r>
                      <a:endParaRPr lang="fa-IR" sz="1200" b="1" dirty="0" smtClean="0">
                        <a:latin typeface="Calibri"/>
                        <a:ea typeface="Calibri"/>
                        <a:cs typeface="B Nazanin"/>
                      </a:endParaRPr>
                    </a:p>
                    <a:p>
                      <a:pPr marL="0" marR="0" algn="ctr" rtl="1">
                        <a:lnSpc>
                          <a:spcPct val="107000"/>
                        </a:lnSpc>
                        <a:spcBef>
                          <a:spcPts val="0"/>
                        </a:spcBef>
                        <a:spcAft>
                          <a:spcPts val="800"/>
                        </a:spcAft>
                      </a:pPr>
                      <a:r>
                        <a:rPr lang="fa-IR" sz="1200" b="1" dirty="0" smtClean="0">
                          <a:latin typeface="Calibri"/>
                          <a:ea typeface="Calibri"/>
                          <a:cs typeface="B Nazanin"/>
                        </a:rPr>
                        <a:t>(</a:t>
                      </a:r>
                      <a:r>
                        <a:rPr lang="fa-IR" sz="1200" b="1" dirty="0">
                          <a:latin typeface="Calibri"/>
                          <a:ea typeface="Calibri"/>
                          <a:cs typeface="B Nazanin"/>
                        </a:rPr>
                        <a:t>مبتنی بر قندهاری 1388)</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dirty="0">
                          <a:latin typeface="Calibri"/>
                          <a:ea typeface="Calibri"/>
                          <a:cs typeface="B Nazanin"/>
                        </a:rPr>
                        <a:t>بهره‌برداری بهینه از ظرفیت‌های اجتماعی و طبیعی</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a:latin typeface="Calibri"/>
                          <a:ea typeface="Calibri"/>
                          <a:cs typeface="B Nazanin"/>
                        </a:rPr>
                        <a:t>دیدگاه درازمدت و برنامه توسعه فضایی با سازگاری لازم بین ابعاد اقتصادی، اجتماعی و محیطی توسعه</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r>
              <a:tr h="732485">
                <a:tc>
                  <a:txBody>
                    <a:bodyPr/>
                    <a:lstStyle/>
                    <a:p>
                      <a:pPr marL="0" marR="0" algn="ctr" rtl="1">
                        <a:lnSpc>
                          <a:spcPct val="107000"/>
                        </a:lnSpc>
                        <a:spcBef>
                          <a:spcPts val="0"/>
                        </a:spcBef>
                        <a:spcAft>
                          <a:spcPts val="800"/>
                        </a:spcAft>
                      </a:pPr>
                      <a:r>
                        <a:rPr lang="fa-IR" sz="1200" b="1">
                          <a:latin typeface="Calibri"/>
                          <a:ea typeface="Calibri"/>
                          <a:cs typeface="B Nazanin"/>
                        </a:rPr>
                        <a:t>دهه</a:t>
                      </a:r>
                      <a:r>
                        <a:rPr lang="fa-IR" sz="1200" b="1">
                          <a:latin typeface="Calibri"/>
                          <a:ea typeface="Calibri"/>
                          <a:cs typeface="Sakkal Majalla"/>
                        </a:rPr>
                        <a:t>ٔ</a:t>
                      </a:r>
                      <a:r>
                        <a:rPr lang="fa-IR" sz="1200" b="1">
                          <a:latin typeface="Calibri"/>
                          <a:ea typeface="Calibri"/>
                          <a:cs typeface="B Nazanin"/>
                        </a:rPr>
                        <a:t> 80</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a:latin typeface="Calibri"/>
                          <a:ea typeface="Calibri"/>
                          <a:cs typeface="B Nazanin"/>
                        </a:rPr>
                        <a:t>توزیع مناسب فعالیت‌های اقتصادی و جمعیت در فضا و توسعه مناطق</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lgn="ctr" rtl="1">
                        <a:lnSpc>
                          <a:spcPct val="107000"/>
                        </a:lnSpc>
                        <a:spcBef>
                          <a:spcPts val="0"/>
                        </a:spcBef>
                        <a:spcAft>
                          <a:spcPts val="800"/>
                        </a:spcAft>
                      </a:pPr>
                      <a:r>
                        <a:rPr lang="fa-IR" sz="1200">
                          <a:latin typeface="Calibri"/>
                          <a:ea typeface="Calibri"/>
                          <a:cs typeface="B Nazanin"/>
                        </a:rPr>
                        <a:t>رویکرد منطقه‌ای به آمایش سرزمین به‌عنوان یک سند راهبردی و بالادستی</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732485">
                <a:tc>
                  <a:txBody>
                    <a:bodyPr/>
                    <a:lstStyle/>
                    <a:p>
                      <a:pPr marL="0" marR="0" algn="ctr" rtl="1">
                        <a:lnSpc>
                          <a:spcPct val="107000"/>
                        </a:lnSpc>
                        <a:spcBef>
                          <a:spcPts val="0"/>
                        </a:spcBef>
                        <a:spcAft>
                          <a:spcPts val="800"/>
                        </a:spcAft>
                      </a:pPr>
                      <a:r>
                        <a:rPr lang="fa-IR" sz="1200" b="1">
                          <a:latin typeface="Calibri"/>
                          <a:ea typeface="Calibri"/>
                          <a:cs typeface="B Nazanin"/>
                        </a:rPr>
                        <a:t>دهه</a:t>
                      </a:r>
                      <a:r>
                        <a:rPr lang="fa-IR" sz="1200" b="1">
                          <a:latin typeface="Calibri"/>
                          <a:ea typeface="Calibri"/>
                          <a:cs typeface="Sakkal Majalla"/>
                        </a:rPr>
                        <a:t>ٔ</a:t>
                      </a:r>
                      <a:r>
                        <a:rPr lang="fa-IR" sz="1200" b="1">
                          <a:latin typeface="Calibri"/>
                          <a:ea typeface="Calibri"/>
                          <a:cs typeface="B Nazanin"/>
                        </a:rPr>
                        <a:t> 90</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a:latin typeface="Calibri"/>
                          <a:ea typeface="Calibri"/>
                          <a:cs typeface="B Nazanin"/>
                        </a:rPr>
                        <a:t>بازگشت به مبانی نظری آمایش سرزمین و طرح سؤال در این خصوص</a:t>
                      </a:r>
                      <a:endParaRPr lang="en-US" sz="110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800"/>
                        </a:spcAft>
                      </a:pPr>
                      <a:r>
                        <a:rPr lang="fa-IR" sz="1200" dirty="0">
                          <a:latin typeface="Calibri"/>
                          <a:ea typeface="Calibri"/>
                          <a:cs typeface="B Nazanin"/>
                        </a:rPr>
                        <a:t>تحقق تمدن نوین اسلامی غایت نهایی آمایش سرزمین</a:t>
                      </a:r>
                      <a:endParaRPr lang="en-US" sz="1100" dirty="0">
                        <a:latin typeface="Calibri"/>
                        <a:ea typeface="Calibri"/>
                        <a:cs typeface="Arial"/>
                      </a:endParaRPr>
                    </a:p>
                  </a:txBody>
                  <a:tcPr marL="68580" marR="68580" marT="0" marB="0"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F2F2F2"/>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noAutofit/>
          </a:bodyPr>
          <a:lstStyle/>
          <a:p>
            <a:pPr algn="r" rtl="1"/>
            <a:r>
              <a:rPr lang="fa-IR" sz="2800" b="1" dirty="0" smtClean="0"/>
              <a:t>سیاست ها و رویکردهای مرتبط با آمایش شهری</a:t>
            </a:r>
            <a:endParaRPr lang="en-US" sz="2800" b="1" dirty="0"/>
          </a:p>
        </p:txBody>
      </p:sp>
      <p:sp>
        <p:nvSpPr>
          <p:cNvPr id="3" name="Content Placeholder 2"/>
          <p:cNvSpPr>
            <a:spLocks noGrp="1"/>
          </p:cNvSpPr>
          <p:nvPr>
            <p:ph idx="1"/>
          </p:nvPr>
        </p:nvSpPr>
        <p:spPr>
          <a:xfrm>
            <a:off x="0" y="1219200"/>
            <a:ext cx="8915400" cy="5638800"/>
          </a:xfrm>
        </p:spPr>
        <p:txBody>
          <a:bodyPr>
            <a:normAutofit/>
          </a:bodyPr>
          <a:lstStyle/>
          <a:p>
            <a:pPr algn="r" rtl="1"/>
            <a:r>
              <a:rPr lang="fa-IR" b="1" dirty="0" smtClean="0">
                <a:cs typeface="B Nazanin" pitchFamily="2" charset="-78"/>
              </a:rPr>
              <a:t>در رابطه با </a:t>
            </a:r>
            <a:r>
              <a:rPr lang="fa-IR" b="1" dirty="0" smtClean="0">
                <a:solidFill>
                  <a:srgbClr val="FF0000"/>
                </a:solidFill>
                <a:cs typeface="B Nazanin" pitchFamily="2" charset="-78"/>
              </a:rPr>
              <a:t>توسعه فضایی چند مرکزی و پیوستگی شهری-روستایی</a:t>
            </a:r>
            <a:r>
              <a:rPr lang="fa-IR" b="1" dirty="0" smtClean="0">
                <a:cs typeface="B Nazanin" pitchFamily="2" charset="-78"/>
              </a:rPr>
              <a:t>:</a:t>
            </a:r>
          </a:p>
          <a:p>
            <a:pPr algn="r" rtl="1"/>
            <a:r>
              <a:rPr lang="fa-IR" b="1" dirty="0" smtClean="0">
                <a:cs typeface="B Nazanin" pitchFamily="2" charset="-78"/>
              </a:rPr>
              <a:t>- تقویت ساختار فضایی غیرمتمرکز سکونتگاهی</a:t>
            </a:r>
          </a:p>
          <a:p>
            <a:pPr algn="r" rtl="1"/>
            <a:r>
              <a:rPr lang="fa-IR" b="1" dirty="0" smtClean="0">
                <a:cs typeface="B Nazanin" pitchFamily="2" charset="-78"/>
              </a:rPr>
              <a:t>- تقویت شبکه های شهری و ارتباطات فرامرزی</a:t>
            </a:r>
          </a:p>
          <a:p>
            <a:pPr algn="r" rtl="1"/>
            <a:r>
              <a:rPr lang="fa-IR" b="1" dirty="0" smtClean="0">
                <a:cs typeface="B Nazanin" pitchFamily="2" charset="-78"/>
              </a:rPr>
              <a:t>- بهبود همکاری های بین شهرهای بزرگ، میانی و کوچک</a:t>
            </a:r>
          </a:p>
          <a:p>
            <a:pPr algn="r" rtl="1"/>
            <a:r>
              <a:rPr lang="fa-IR" b="1" dirty="0" smtClean="0">
                <a:cs typeface="B Nazanin" pitchFamily="2" charset="-78"/>
              </a:rPr>
              <a:t>- ترویج کاربری مختلط زمین</a:t>
            </a:r>
          </a:p>
          <a:p>
            <a:pPr algn="r" rtl="1"/>
            <a:r>
              <a:rPr lang="fa-IR" b="1" dirty="0" smtClean="0">
                <a:cs typeface="B Nazanin" pitchFamily="2" charset="-78"/>
              </a:rPr>
              <a:t>-مهار محدوده شهری و پراکنده رویی و بهسازی و ارتقا زمین های متروک درون شهری</a:t>
            </a:r>
          </a:p>
          <a:p>
            <a:pPr algn="r" rtl="1"/>
            <a:r>
              <a:rPr lang="fa-IR" b="1" dirty="0" smtClean="0">
                <a:cs typeface="B Nazanin" pitchFamily="2" charset="-78"/>
              </a:rPr>
              <a:t>- حفاظت کمربند سبز شهری</a:t>
            </a:r>
          </a:p>
          <a:p>
            <a:pPr algn="r" rtl="1"/>
            <a:r>
              <a:rPr lang="fa-IR" b="1" dirty="0" smtClean="0">
                <a:cs typeface="B Nazanin" pitchFamily="2" charset="-78"/>
              </a:rPr>
              <a:t>-تبدیل نواحی نظامی و صنعتی برای تقویت ساختار اقتصادی  شهری- منطقه ای</a:t>
            </a:r>
          </a:p>
          <a:p>
            <a:pPr algn="r" rtl="1"/>
            <a:r>
              <a:rPr lang="fa-IR" b="1" dirty="0" smtClean="0">
                <a:cs typeface="B Nazanin" pitchFamily="2" charset="-78"/>
              </a:rPr>
              <a:t>-باز زنده سازی اقتصادی و تقویت خوشه های فعالیتی</a:t>
            </a:r>
            <a:endParaRPr lang="en-US" b="1" dirty="0">
              <a:cs typeface="B Nazanin"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r" rtl="1"/>
            <a:r>
              <a:rPr lang="fa-IR" b="1" dirty="0" smtClean="0"/>
              <a:t>منابع</a:t>
            </a:r>
            <a:endParaRPr lang="en-US" b="1" dirty="0"/>
          </a:p>
        </p:txBody>
      </p:sp>
      <p:sp>
        <p:nvSpPr>
          <p:cNvPr id="3" name="Content Placeholder 2"/>
          <p:cNvSpPr>
            <a:spLocks noGrp="1"/>
          </p:cNvSpPr>
          <p:nvPr>
            <p:ph idx="1"/>
          </p:nvPr>
        </p:nvSpPr>
        <p:spPr>
          <a:xfrm>
            <a:off x="457200" y="1447800"/>
            <a:ext cx="8229600" cy="5257800"/>
          </a:xfrm>
        </p:spPr>
        <p:txBody>
          <a:bodyPr>
            <a:normAutofit fontScale="70000" lnSpcReduction="20000"/>
          </a:bodyPr>
          <a:lstStyle/>
          <a:p>
            <a:pPr algn="r" rtl="1"/>
            <a:r>
              <a:rPr lang="fa-IR" sz="3200" dirty="0" smtClean="0">
                <a:cs typeface="B Nazanin" pitchFamily="2" charset="-78"/>
              </a:rPr>
              <a:t>1-شالوده آمایش سرزمین، مجید مخدوم، 1384، دانشگاه تهران</a:t>
            </a:r>
          </a:p>
          <a:p>
            <a:pPr algn="r" rtl="1"/>
            <a:r>
              <a:rPr lang="fa-IR" sz="3200" dirty="0" smtClean="0">
                <a:cs typeface="B Nazanin" pitchFamily="2" charset="-78"/>
              </a:rPr>
              <a:t>2- برنامه ریزی توسعه منطقه ای، مظفر صرافی، 1377 برنامه و بودجه</a:t>
            </a:r>
          </a:p>
          <a:p>
            <a:pPr algn="r" rtl="1"/>
            <a:r>
              <a:rPr lang="fa-IR" sz="3200" dirty="0" smtClean="0">
                <a:cs typeface="B Nazanin" pitchFamily="2" charset="-78"/>
              </a:rPr>
              <a:t>3- مطالعات و جغرافیای شهری معاصر(مفاهیم و دیدگاههای بنیادی)، زهره فنی، 1393، سمت</a:t>
            </a:r>
            <a:endParaRPr lang="en-US" sz="3200" dirty="0" smtClean="0">
              <a:cs typeface="B Nazanin" pitchFamily="2" charset="-78"/>
            </a:endParaRPr>
          </a:p>
          <a:p>
            <a:pPr algn="r" rtl="1"/>
            <a:r>
              <a:rPr lang="fa-IR" sz="3200" dirty="0" smtClean="0">
                <a:cs typeface="B Nazanin" pitchFamily="2" charset="-78"/>
              </a:rPr>
              <a:t>پاورپوینت کلاس</a:t>
            </a:r>
          </a:p>
          <a:p>
            <a:pPr algn="r" rtl="1"/>
            <a:r>
              <a:rPr lang="fa-IR" sz="3300" dirty="0" smtClean="0">
                <a:cs typeface="B Nazanin" pitchFamily="2" charset="-78"/>
              </a:rPr>
              <a:t>توفیق. فیروز، 1384، آمایش سرزمین: تجربه جهانی و انطباق آن با ایران، تهران: مرکز مطالعات و تحقیقات شهرسازی ایران.</a:t>
            </a:r>
          </a:p>
          <a:p>
            <a:pPr algn="r" rtl="1"/>
            <a:r>
              <a:rPr lang="fa-IR" sz="3300" dirty="0" smtClean="0">
                <a:cs typeface="B Nazanin" pitchFamily="2" charset="-78"/>
              </a:rPr>
              <a:t>عظیمی بلوریان. احمد، 1388، مفهوم آمایش سرزمین در برنامه ریزی توسعه، تهران: رسا.</a:t>
            </a:r>
          </a:p>
          <a:p>
            <a:pPr algn="r" rtl="1"/>
            <a:r>
              <a:rPr lang="fa-IR" sz="3300" dirty="0" smtClean="0">
                <a:cs typeface="B Nazanin" pitchFamily="2" charset="-78"/>
              </a:rPr>
              <a:t>هافتون. گراهام و کانسل، 1387، منطقه، راهبردهای فضایی و توسعه پایدار، مترجم: عارف اقوامی مقدم. تهران: آذرخش.</a:t>
            </a:r>
          </a:p>
          <a:p>
            <a:pPr algn="r" rtl="1"/>
            <a:r>
              <a:rPr lang="fa-IR" sz="3200" dirty="0" smtClean="0">
                <a:cs typeface="B Nazanin" pitchFamily="2" charset="-78"/>
              </a:rPr>
              <a:t>قندهاری. ع، 1388. آمایش سرزمین، گذشته، حال، آینده، هفته‌نامه برنامه، سال هشتم، شماره 345.</a:t>
            </a:r>
            <a:endParaRPr lang="en-CA" sz="3200" dirty="0" smtClean="0">
              <a:cs typeface="B Nazanin" pitchFamily="2" charset="-78"/>
            </a:endParaRPr>
          </a:p>
          <a:p>
            <a:pPr algn="r" rtl="1"/>
            <a:r>
              <a:rPr lang="fa-IR" sz="3200" dirty="0" smtClean="0">
                <a:cs typeface="B Nazanin" pitchFamily="2" charset="-78"/>
              </a:rPr>
              <a:t>قربانی. رسول و همکاران، 1393، نگرشی بر الگوهای نوین آمایش شهری، تبریز: فروزش</a:t>
            </a:r>
            <a:endParaRPr lang="en-US" sz="3200" dirty="0" smtClean="0">
              <a:cs typeface="B Nazanin" pitchFamily="2" charset="-78"/>
            </a:endParaRPr>
          </a:p>
          <a:p>
            <a:pPr algn="r" rtl="1"/>
            <a:endParaRPr lang="en-US" sz="3300" dirty="0" smtClean="0">
              <a:cs typeface="B Nazanin" pitchFamily="2" charset="-78"/>
            </a:endParaRPr>
          </a:p>
          <a:p>
            <a:pPr algn="r" rtl="1"/>
            <a:endParaRPr lang="en-US" sz="3200" dirty="0">
              <a:cs typeface="B Nazanin"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62000"/>
          </a:xfrm>
        </p:spPr>
        <p:txBody>
          <a:bodyPr>
            <a:noAutofit/>
          </a:bodyPr>
          <a:lstStyle/>
          <a:p>
            <a:pPr algn="r" rtl="1"/>
            <a:r>
              <a:rPr lang="fa-IR" sz="3200" b="1" dirty="0" smtClean="0">
                <a:cs typeface="B Lotus" pitchFamily="2" charset="-78"/>
              </a:rPr>
              <a:t>رویکردها در برابری دسترسی به منابع ، زیرساخت ها و دانشها</a:t>
            </a:r>
            <a:endParaRPr lang="en-US" sz="3200" b="1" dirty="0">
              <a:cs typeface="B Lotus" pitchFamily="2" charset="-78"/>
            </a:endParaRPr>
          </a:p>
        </p:txBody>
      </p:sp>
      <p:sp>
        <p:nvSpPr>
          <p:cNvPr id="3" name="Content Placeholder 2"/>
          <p:cNvSpPr>
            <a:spLocks noGrp="1"/>
          </p:cNvSpPr>
          <p:nvPr>
            <p:ph idx="1"/>
          </p:nvPr>
        </p:nvSpPr>
        <p:spPr>
          <a:xfrm>
            <a:off x="457200" y="1447800"/>
            <a:ext cx="8686800" cy="5410200"/>
          </a:xfrm>
        </p:spPr>
        <p:txBody>
          <a:bodyPr>
            <a:normAutofit/>
          </a:bodyPr>
          <a:lstStyle/>
          <a:p>
            <a:pPr algn="r" rtl="1"/>
            <a:r>
              <a:rPr lang="fa-IR" b="1" dirty="0" smtClean="0">
                <a:cs typeface="B Nazanin" pitchFamily="2" charset="-78"/>
              </a:rPr>
              <a:t>حفاظت از زیرساخت های اصلی و محورهای توسعه ملی، منطقه ای و محلی</a:t>
            </a:r>
          </a:p>
          <a:p>
            <a:pPr algn="r" rtl="1"/>
            <a:r>
              <a:rPr lang="fa-IR" b="1" dirty="0" smtClean="0">
                <a:cs typeface="B Nazanin" pitchFamily="2" charset="-78"/>
              </a:rPr>
              <a:t>بهبود زیرساخت های تردد و دسترسی درون و بین شبکه  های شهری-منطقه ای</a:t>
            </a:r>
          </a:p>
          <a:p>
            <a:pPr algn="r" rtl="1"/>
            <a:r>
              <a:rPr lang="fa-IR" b="1" dirty="0" smtClean="0">
                <a:cs typeface="B Nazanin" pitchFamily="2" charset="-78"/>
              </a:rPr>
              <a:t>تجهیز و استانداردسازی شبکه های زیرساختی زمینی، ریلی، هوایی وآبی</a:t>
            </a:r>
          </a:p>
          <a:p>
            <a:pPr algn="r" rtl="1"/>
            <a:r>
              <a:rPr lang="fa-IR" b="1" dirty="0" smtClean="0">
                <a:cs typeface="B Nazanin" pitchFamily="2" charset="-78"/>
              </a:rPr>
              <a:t>تغییر الگویهای ترددی و استفاده از اتومبیل</a:t>
            </a:r>
          </a:p>
          <a:p>
            <a:pPr algn="r" rtl="1"/>
            <a:r>
              <a:rPr lang="fa-IR" b="1" dirty="0" smtClean="0">
                <a:cs typeface="B Nazanin" pitchFamily="2" charset="-78"/>
              </a:rPr>
              <a:t>تقویت سامانه تردد عمومی و بویژه دوچرخه سواری و پیاده روی</a:t>
            </a:r>
          </a:p>
          <a:p>
            <a:pPr algn="r" rtl="1"/>
            <a:r>
              <a:rPr lang="fa-IR" b="1" dirty="0" smtClean="0">
                <a:cs typeface="B Nazanin" pitchFamily="2" charset="-78"/>
              </a:rPr>
              <a:t>مدیریت ترافیک و پارکینگ شهری</a:t>
            </a:r>
          </a:p>
          <a:p>
            <a:pPr algn="r" rtl="1"/>
            <a:r>
              <a:rPr lang="fa-IR" b="1" dirty="0" smtClean="0">
                <a:cs typeface="B Nazanin" pitchFamily="2" charset="-78"/>
              </a:rPr>
              <a:t>تقویت فناوری اطلاعات و ارتباطات، بهبود شرایط برای پژوهش و کسب دانش های کاربردی</a:t>
            </a:r>
          </a:p>
          <a:p>
            <a:pPr algn="r" rtl="1"/>
            <a:r>
              <a:rPr lang="fa-IR" b="1" dirty="0" smtClean="0">
                <a:cs typeface="B Nazanin" pitchFamily="2" charset="-78"/>
              </a:rPr>
              <a:t>بهبود دسترسی برابر همگانی به زیرساخت ها و دانش ها و اطلاعات روز</a:t>
            </a:r>
            <a:endParaRPr lang="en-US" b="1" dirty="0">
              <a:cs typeface="B Nazani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bodyPr>
          <a:lstStyle/>
          <a:p>
            <a:pPr algn="r" rtl="1"/>
            <a:r>
              <a:rPr lang="fa-IR" sz="3200" b="1" dirty="0" smtClean="0"/>
              <a:t>رویکردها در مدیریت خردمندانه منابع طبیعی و انسانی</a:t>
            </a:r>
            <a:endParaRPr lang="en-US" sz="3200" b="1" dirty="0"/>
          </a:p>
        </p:txBody>
      </p:sp>
      <p:sp>
        <p:nvSpPr>
          <p:cNvPr id="3" name="Content Placeholder 2"/>
          <p:cNvSpPr>
            <a:spLocks noGrp="1"/>
          </p:cNvSpPr>
          <p:nvPr>
            <p:ph idx="1"/>
          </p:nvPr>
        </p:nvSpPr>
        <p:spPr>
          <a:xfrm>
            <a:off x="457200" y="1524000"/>
            <a:ext cx="8229600" cy="5334000"/>
          </a:xfrm>
        </p:spPr>
        <p:txBody>
          <a:bodyPr/>
          <a:lstStyle/>
          <a:p>
            <a:pPr algn="r" rtl="1"/>
            <a:r>
              <a:rPr lang="fa-IR" b="1" dirty="0" smtClean="0">
                <a:cs typeface="B Nazanin" pitchFamily="2" charset="-78"/>
              </a:rPr>
              <a:t>مدیریت یکپارچه منابع آب </a:t>
            </a:r>
          </a:p>
          <a:p>
            <a:pPr algn="r" rtl="1"/>
            <a:r>
              <a:rPr lang="fa-IR" b="1" dirty="0" smtClean="0">
                <a:cs typeface="B Nazanin" pitchFamily="2" charset="-78"/>
              </a:rPr>
              <a:t>مدیریت یکپارچه پهنه های ساحلی، چشم اندازهای طبیعی و ثروت های مادی</a:t>
            </a:r>
          </a:p>
          <a:p>
            <a:pPr algn="r" rtl="1"/>
            <a:r>
              <a:rPr lang="fa-IR" b="1" dirty="0" smtClean="0">
                <a:cs typeface="B Nazanin" pitchFamily="2" charset="-78"/>
              </a:rPr>
              <a:t>تقویت ارتباطات اکولوژیک، و حفاظت جاذبه های طبیعی</a:t>
            </a:r>
          </a:p>
          <a:p>
            <a:pPr algn="r" rtl="1"/>
            <a:r>
              <a:rPr lang="fa-IR" b="1" dirty="0" smtClean="0">
                <a:cs typeface="B Nazanin" pitchFamily="2" charset="-78"/>
              </a:rPr>
              <a:t>سیاست های مرتبط با معادن و ذخائر عمومی</a:t>
            </a:r>
          </a:p>
          <a:p>
            <a:pPr algn="r" rtl="1"/>
            <a:r>
              <a:rPr lang="fa-IR" b="1" dirty="0" smtClean="0">
                <a:cs typeface="B Nazanin" pitchFamily="2" charset="-78"/>
              </a:rPr>
              <a:t>حفاظت آب و هوا و بویژه کیفیت هوا از آلودگی گازهای گلخانه ای</a:t>
            </a:r>
          </a:p>
          <a:p>
            <a:pPr algn="r" rtl="1"/>
            <a:r>
              <a:rPr lang="fa-IR" b="1" dirty="0" smtClean="0">
                <a:cs typeface="B Nazanin" pitchFamily="2" charset="-78"/>
              </a:rPr>
              <a:t>باز زنده سازی زمین های آلوده</a:t>
            </a:r>
          </a:p>
          <a:p>
            <a:pPr algn="r" rtl="1"/>
            <a:r>
              <a:rPr lang="fa-IR" b="1" dirty="0" smtClean="0">
                <a:cs typeface="B Nazanin" pitchFamily="2" charset="-78"/>
              </a:rPr>
              <a:t>تقویت منابع انسانی و سرمایه های متخصص ملی </a:t>
            </a:r>
          </a:p>
          <a:p>
            <a:pPr algn="r" rtl="1"/>
            <a:r>
              <a:rPr lang="fa-IR" b="1" dirty="0" smtClean="0">
                <a:cs typeface="B Nazanin" pitchFamily="2" charset="-78"/>
              </a:rPr>
              <a:t>حفظ و ارتقا میراث های فرهنگی</a:t>
            </a:r>
          </a:p>
          <a:p>
            <a:pPr algn="r" rtl="1"/>
            <a:r>
              <a:rPr lang="fa-IR" b="1" dirty="0" smtClean="0">
                <a:cs typeface="B Nazanin" pitchFamily="2" charset="-78"/>
              </a:rPr>
              <a:t>تامین شرایط نوآوری و رشد بجای محافظه کاری</a:t>
            </a:r>
            <a:endParaRPr lang="en-US" b="1" dirty="0">
              <a:cs typeface="B Nazanin"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fa-IR" dirty="0" smtClean="0">
                <a:cs typeface="B Nazanin" pitchFamily="2" charset="-78"/>
              </a:rPr>
              <a:t>برنامه ریزی آمایشی در عمل</a:t>
            </a:r>
            <a:endParaRPr lang="en-US" dirty="0">
              <a:cs typeface="B Nazanin" pitchFamily="2" charset="-78"/>
            </a:endParaRPr>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269508" y="1143000"/>
            <a:ext cx="8874492" cy="5462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381000" y="304800"/>
            <a:ext cx="8382000"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685800"/>
          </a:xfrm>
        </p:spPr>
        <p:txBody>
          <a:bodyPr>
            <a:normAutofit fontScale="90000"/>
          </a:bodyPr>
          <a:lstStyle/>
          <a:p>
            <a:pPr algn="r" rtl="1"/>
            <a:r>
              <a:rPr lang="fa-IR" dirty="0" smtClean="0">
                <a:cs typeface="B Nazanin" pitchFamily="2" charset="-78"/>
              </a:rPr>
              <a:t>اولویت های آمایش شهری-منطقه ای</a:t>
            </a:r>
            <a:endParaRPr lang="en-US" dirty="0">
              <a:cs typeface="B Nazanin" pitchFamily="2" charset="-78"/>
            </a:endParaRPr>
          </a:p>
        </p:txBody>
      </p:sp>
      <p:sp>
        <p:nvSpPr>
          <p:cNvPr id="3" name="Content Placeholder 2"/>
          <p:cNvSpPr>
            <a:spLocks noGrp="1"/>
          </p:cNvSpPr>
          <p:nvPr>
            <p:ph idx="1"/>
          </p:nvPr>
        </p:nvSpPr>
        <p:spPr>
          <a:xfrm>
            <a:off x="0" y="1295400"/>
            <a:ext cx="9144000" cy="5562600"/>
          </a:xfrm>
        </p:spPr>
        <p:txBody>
          <a:bodyPr>
            <a:normAutofit/>
          </a:bodyPr>
          <a:lstStyle/>
          <a:p>
            <a:pPr algn="just" rtl="1">
              <a:buNone/>
            </a:pPr>
            <a:r>
              <a:rPr lang="fa-IR" dirty="0" smtClean="0">
                <a:cs typeface="B Lotus" pitchFamily="2" charset="-78"/>
              </a:rPr>
              <a:t>تعيين اولويت بين كاربريها بايد با در نظر گرفتن تمامي ابخيز و منطقه انجام پذيرد . در اين صورت شايسته است كه سطوح زير در انجام آمايش سرزمين مرعي گردند.</a:t>
            </a:r>
            <a:endParaRPr lang="en-US" dirty="0" smtClean="0">
              <a:cs typeface="B Lotus" pitchFamily="2" charset="-78"/>
            </a:endParaRPr>
          </a:p>
          <a:p>
            <a:pPr algn="just" rtl="1">
              <a:buNone/>
            </a:pPr>
            <a:r>
              <a:rPr lang="fa-IR" dirty="0" smtClean="0">
                <a:cs typeface="B Lotus" pitchFamily="2" charset="-78"/>
              </a:rPr>
              <a:t>سطح اول :آمايش / ساماندهي / تعيين اولويت بين كاربريهاي يك يگان زيست محيطي يا اكوسيستم هاي خرد در سطح واحد / يگان </a:t>
            </a:r>
            <a:endParaRPr lang="en-US" dirty="0" smtClean="0">
              <a:cs typeface="B Lotus" pitchFamily="2" charset="-78"/>
            </a:endParaRPr>
          </a:p>
          <a:p>
            <a:pPr algn="just" rtl="1">
              <a:buNone/>
            </a:pPr>
            <a:r>
              <a:rPr lang="fa-IR" dirty="0" smtClean="0">
                <a:cs typeface="B Lotus" pitchFamily="2" charset="-78"/>
              </a:rPr>
              <a:t>سطح دوم :آمايش / ساماندهي / تعيين اولويت بين يگانهاي زيست محيطي يا اكوسيستم هاي خرد در سطح آبخيز  </a:t>
            </a:r>
            <a:endParaRPr lang="en-US" dirty="0" smtClean="0">
              <a:cs typeface="B Lotus" pitchFamily="2" charset="-78"/>
            </a:endParaRPr>
          </a:p>
          <a:p>
            <a:pPr algn="just" rtl="1">
              <a:buNone/>
            </a:pPr>
            <a:r>
              <a:rPr lang="fa-IR" dirty="0" smtClean="0">
                <a:cs typeface="B Lotus" pitchFamily="2" charset="-78"/>
              </a:rPr>
              <a:t>سطح سوم : آمايش / ساماندهي / تعيين اولويت بين آبخيزهاي يك حوزه </a:t>
            </a:r>
            <a:endParaRPr lang="en-US" dirty="0" smtClean="0">
              <a:cs typeface="B Lotus" pitchFamily="2" charset="-78"/>
            </a:endParaRPr>
          </a:p>
          <a:p>
            <a:pPr algn="just" rtl="1">
              <a:buNone/>
            </a:pPr>
            <a:r>
              <a:rPr lang="fa-IR" dirty="0" smtClean="0">
                <a:cs typeface="B Lotus" pitchFamily="2" charset="-78"/>
              </a:rPr>
              <a:t>سطح چهارم : آمايش /  ساماندهي / تعيين اولويت بين زير حوزه هاي يك حوزه آبخيز كلان  </a:t>
            </a:r>
            <a:endParaRPr lang="en-US" dirty="0" smtClean="0">
              <a:cs typeface="B Lotus" pitchFamily="2" charset="-78"/>
            </a:endParaRPr>
          </a:p>
          <a:p>
            <a:pPr algn="just" rtl="1">
              <a:buNone/>
            </a:pPr>
            <a:r>
              <a:rPr lang="fa-IR" dirty="0" smtClean="0">
                <a:cs typeface="B Lotus" pitchFamily="2" charset="-78"/>
              </a:rPr>
              <a:t>سطح پنجم : آمايش  / ساماندهي / تعيين اولويت بين حوزه هاي آبخيز كلان يك منطقه </a:t>
            </a:r>
            <a:endParaRPr lang="en-US" dirty="0" smtClean="0">
              <a:cs typeface="B Lotus" pitchFamily="2" charset="-78"/>
            </a:endParaRPr>
          </a:p>
          <a:p>
            <a:pPr algn="just" rtl="1">
              <a:buNone/>
            </a:pPr>
            <a:r>
              <a:rPr lang="fa-IR" dirty="0" smtClean="0">
                <a:cs typeface="B Lotus" pitchFamily="2" charset="-78"/>
              </a:rPr>
              <a:t>سطح ششم : آمايش /  ساماندهي تعيين اولويت بين منطقه هاي كشور </a:t>
            </a:r>
            <a:endParaRPr lang="en-US" dirty="0" smtClean="0">
              <a:cs typeface="B Lotus" pitchFamily="2" charset="-78"/>
            </a:endParaRPr>
          </a:p>
          <a:p>
            <a:pPr algn="just">
              <a:buNone/>
            </a:pPr>
            <a:endParaRPr lang="en-US" dirty="0" smtClean="0">
              <a:cs typeface="B Lotus" pitchFamily="2" charset="-78"/>
            </a:endParaRP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lstStyle/>
          <a:p>
            <a:pPr algn="r" rtl="1"/>
            <a:r>
              <a:rPr lang="fa-IR" dirty="0" smtClean="0">
                <a:cs typeface="B Nazanin" pitchFamily="2" charset="-78"/>
              </a:rPr>
              <a:t>ترسیم یا تهیه نقشه ها</a:t>
            </a:r>
            <a:endParaRPr lang="en-US" dirty="0">
              <a:cs typeface="B Nazanin" pitchFamily="2" charset="-78"/>
            </a:endParaRPr>
          </a:p>
        </p:txBody>
      </p:sp>
      <p:sp>
        <p:nvSpPr>
          <p:cNvPr id="3" name="Content Placeholder 2"/>
          <p:cNvSpPr>
            <a:spLocks noGrp="1"/>
          </p:cNvSpPr>
          <p:nvPr>
            <p:ph idx="1"/>
          </p:nvPr>
        </p:nvSpPr>
        <p:spPr>
          <a:xfrm>
            <a:off x="457200" y="1600200"/>
            <a:ext cx="8229600" cy="4724400"/>
          </a:xfrm>
        </p:spPr>
        <p:txBody>
          <a:bodyPr/>
          <a:lstStyle/>
          <a:p>
            <a:pPr algn="just" rtl="1"/>
            <a:r>
              <a:rPr lang="fa-IR" dirty="0" smtClean="0">
                <a:cs typeface="B Lotus" pitchFamily="2" charset="-78"/>
              </a:rPr>
              <a:t>نقشه طبقه بندي و پراكندگي پدیده ها یا متغیرها</a:t>
            </a:r>
            <a:endParaRPr lang="en-US" dirty="0" smtClean="0">
              <a:cs typeface="B Lotus" pitchFamily="2" charset="-78"/>
            </a:endParaRPr>
          </a:p>
          <a:p>
            <a:pPr algn="just" rtl="1"/>
            <a:r>
              <a:rPr lang="fa-IR" dirty="0" smtClean="0">
                <a:cs typeface="B Lotus" pitchFamily="2" charset="-78"/>
              </a:rPr>
              <a:t>نقشه طبقه بنده آبادي ها یا سکونتگاهها برحسب جمعیت ، شاخص های انسانی و اقتصادی مانند در آمد سرانه ، سواد، اشتغال و... در سطح شهرستانها </a:t>
            </a:r>
            <a:endParaRPr lang="en-US" dirty="0" smtClean="0">
              <a:cs typeface="B Lotus" pitchFamily="2" charset="-78"/>
            </a:endParaRPr>
          </a:p>
          <a:p>
            <a:pPr algn="just" rtl="1"/>
            <a:r>
              <a:rPr lang="fa-IR" dirty="0" smtClean="0">
                <a:cs typeface="B Lotus" pitchFamily="2" charset="-78"/>
              </a:rPr>
              <a:t>نقشه طبقه بندي تسهيلات ، تأسيسات ، خدمات زير بنايي و صنايع استقرار يافته </a:t>
            </a:r>
            <a:endParaRPr lang="en-US" dirty="0" smtClean="0">
              <a:cs typeface="B Lotus" pitchFamily="2" charset="-78"/>
            </a:endParaRPr>
          </a:p>
          <a:p>
            <a:pPr algn="just" rtl="1"/>
            <a:r>
              <a:rPr lang="fa-IR" dirty="0" smtClean="0">
                <a:cs typeface="B Lotus" pitchFamily="2" charset="-78"/>
              </a:rPr>
              <a:t>نقشه  تراكم فيزيولوژيك جمعيت يا تراكم نسبي جمعيت </a:t>
            </a:r>
            <a:endParaRPr lang="en-US" dirty="0" smtClean="0">
              <a:cs typeface="B Lotus" pitchFamily="2" charset="-78"/>
            </a:endParaRPr>
          </a:p>
          <a:p>
            <a:pPr algn="just" rtl="1"/>
            <a:r>
              <a:rPr lang="fa-IR" dirty="0" smtClean="0">
                <a:cs typeface="B Lotus" pitchFamily="2" charset="-78"/>
              </a:rPr>
              <a:t>نقشه آمايش پايه سرزمين یا شهر بعد از تعيين اولويت های كمي يا كيفي در سطوح دوم  و سوم </a:t>
            </a:r>
            <a:endParaRPr lang="en-US" dirty="0" smtClean="0">
              <a:cs typeface="B Lotus" pitchFamily="2" charset="-78"/>
            </a:endParaRPr>
          </a:p>
          <a:p>
            <a:pPr algn="just"/>
            <a:endParaRPr lang="en-US" dirty="0" smtClean="0">
              <a:cs typeface="B Lotus" pitchFamily="2" charset="-78"/>
            </a:endParaRP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اطلاعات پایه </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algn="just" rtl="1"/>
            <a:r>
              <a:rPr lang="fa-IR" dirty="0" smtClean="0">
                <a:cs typeface="B Lotus" pitchFamily="2" charset="-78"/>
              </a:rPr>
              <a:t>هدفهاي آمايش سرزمين (سازمان برنامه و بودجه ) </a:t>
            </a:r>
            <a:endParaRPr lang="en-US" dirty="0" smtClean="0">
              <a:cs typeface="B Lotus" pitchFamily="2" charset="-78"/>
            </a:endParaRPr>
          </a:p>
          <a:p>
            <a:pPr algn="just" rtl="1"/>
            <a:r>
              <a:rPr lang="fa-IR" dirty="0" smtClean="0">
                <a:cs typeface="B Lotus" pitchFamily="2" charset="-78"/>
              </a:rPr>
              <a:t>هدفهاي طرحريزي كالبدي (وزارت مسكن و شهرسازي )</a:t>
            </a:r>
          </a:p>
          <a:p>
            <a:pPr algn="just" rtl="1"/>
            <a:r>
              <a:rPr lang="fa-IR" dirty="0" smtClean="0">
                <a:cs typeface="B Lotus" pitchFamily="2" charset="-78"/>
              </a:rPr>
              <a:t>اهداف طرح های جامع و تفصیلی و یا هادی(وزارت مسکن و شهرداری)</a:t>
            </a:r>
            <a:endParaRPr lang="en-US" dirty="0" smtClean="0">
              <a:cs typeface="B Lotus" pitchFamily="2" charset="-78"/>
            </a:endParaRPr>
          </a:p>
          <a:p>
            <a:pPr algn="just" rtl="1"/>
            <a:r>
              <a:rPr lang="fa-IR" dirty="0" smtClean="0">
                <a:cs typeface="B Lotus" pitchFamily="2" charset="-78"/>
              </a:rPr>
              <a:t>هدفهاي طرحهاي مديريت منابع طبيعي و انسانی در شهر( سازمان شهرداری ها و شورای شهر، سایر سازمانهای متولی امور شهری) </a:t>
            </a:r>
            <a:endParaRPr lang="en-US" dirty="0" smtClean="0">
              <a:cs typeface="B Lotus" pitchFamily="2" charset="-78"/>
            </a:endParaRPr>
          </a:p>
          <a:p>
            <a:pPr algn="just" rtl="1"/>
            <a:r>
              <a:rPr lang="fa-IR" dirty="0" smtClean="0">
                <a:cs typeface="B Lotus" pitchFamily="2" charset="-78"/>
              </a:rPr>
              <a:t>هدفهاي طرحهاي جامع شهری (وزارت کشور، مسکن و شهرسازی و شهرداریها ) </a:t>
            </a:r>
            <a:endParaRPr lang="en-US" dirty="0" smtClean="0">
              <a:cs typeface="B Lotus" pitchFamily="2" charset="-78"/>
            </a:endParaRPr>
          </a:p>
          <a:p>
            <a:pPr algn="just" rtl="1"/>
            <a:r>
              <a:rPr lang="fa-IR" dirty="0" smtClean="0">
                <a:cs typeface="B Lotus" pitchFamily="2" charset="-78"/>
              </a:rPr>
              <a:t>هدفهاي طرحهاي بهسازی، نوسازی و .... (معاونت بهسازی و نوسازی وزارت مسکن و شهرسازی، دفتر برنامه ریزی شهری وزارت کشور، کمیسیون نوسازی و بهسازی شهرداری)  </a:t>
            </a:r>
            <a:endParaRPr lang="en-US" dirty="0" smtClean="0">
              <a:cs typeface="B Lotus" pitchFamily="2" charset="-78"/>
            </a:endParaRPr>
          </a:p>
          <a:p>
            <a:pPr algn="just"/>
            <a:endParaRPr lang="en-US" dirty="0" smtClean="0">
              <a:cs typeface="B Lotus" pitchFamily="2" charset="-78"/>
            </a:endParaRP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cs typeface="B Nazanin" pitchFamily="2" charset="-78"/>
              </a:rPr>
              <a:t>رویکردهای نوین در آمایش شهری منطقه ای</a:t>
            </a:r>
            <a:endParaRPr lang="en-US" dirty="0">
              <a:cs typeface="B Nazanin" pitchFamily="2" charset="-78"/>
            </a:endParaRPr>
          </a:p>
        </p:txBody>
      </p:sp>
      <p:sp>
        <p:nvSpPr>
          <p:cNvPr id="3" name="Content Placeholder 2"/>
          <p:cNvSpPr>
            <a:spLocks noGrp="1"/>
          </p:cNvSpPr>
          <p:nvPr>
            <p:ph idx="1"/>
          </p:nvPr>
        </p:nvSpPr>
        <p:spPr/>
        <p:txBody>
          <a:bodyPr/>
          <a:lstStyle/>
          <a:p>
            <a:pPr algn="r" rtl="1">
              <a:lnSpc>
                <a:spcPct val="150000"/>
              </a:lnSpc>
            </a:pPr>
            <a:r>
              <a:rPr lang="fa-IR" b="1" dirty="0" smtClean="0">
                <a:cs typeface="B Nazanin" pitchFamily="2" charset="-78"/>
              </a:rPr>
              <a:t>اتخاذ تدابیر و راه حل های اساسی در ترغیب مشارکت همگانی</a:t>
            </a:r>
          </a:p>
          <a:p>
            <a:pPr algn="r" rtl="1">
              <a:lnSpc>
                <a:spcPct val="150000"/>
              </a:lnSpc>
            </a:pPr>
            <a:r>
              <a:rPr lang="fa-IR" b="1" dirty="0" smtClean="0">
                <a:cs typeface="B Nazanin" pitchFamily="2" charset="-78"/>
              </a:rPr>
              <a:t>توسعه اجتماع محلی محور</a:t>
            </a:r>
          </a:p>
          <a:p>
            <a:pPr algn="r" rtl="1">
              <a:lnSpc>
                <a:spcPct val="150000"/>
              </a:lnSpc>
            </a:pPr>
            <a:r>
              <a:rPr lang="fa-IR" b="1" dirty="0" smtClean="0">
                <a:cs typeface="B Nazanin" pitchFamily="2" charset="-78"/>
              </a:rPr>
              <a:t>اتکای به منابع و امکانات محلی و بومی</a:t>
            </a:r>
          </a:p>
          <a:p>
            <a:pPr algn="r" rtl="1">
              <a:lnSpc>
                <a:spcPct val="150000"/>
              </a:lnSpc>
            </a:pPr>
            <a:r>
              <a:rPr lang="fa-IR" b="1" dirty="0" smtClean="0">
                <a:cs typeface="B Nazanin" pitchFamily="2" charset="-78"/>
              </a:rPr>
              <a:t>تخصیص افقی طرح ها و برنامه ها بر اساس منطقه ای شدن برنامه ها</a:t>
            </a:r>
          </a:p>
          <a:p>
            <a:pPr algn="r" rtl="1">
              <a:lnSpc>
                <a:spcPct val="150000"/>
              </a:lnSpc>
            </a:pPr>
            <a:r>
              <a:rPr lang="fa-IR" b="1" dirty="0" smtClean="0">
                <a:cs typeface="B Nazanin" pitchFamily="2" charset="-78"/>
              </a:rPr>
              <a:t>تامین نیازهای اساسی و اولیه و بهینه سازی محیط های روستایی-شهری</a:t>
            </a:r>
            <a:endParaRPr lang="en-US" b="1" dirty="0">
              <a:cs typeface="B Nazanin" pitchFamily="2" charset="-7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r" rtl="1"/>
            <a:r>
              <a:rPr lang="fa-IR" sz="3200" b="1" dirty="0" smtClean="0">
                <a:cs typeface="B Nazanin" pitchFamily="2" charset="-78"/>
              </a:rPr>
              <a:t>پراکنده رویی یا رشد پراکنده شهری</a:t>
            </a:r>
            <a:r>
              <a:rPr lang="en-CA" sz="3200" b="1" dirty="0" smtClean="0">
                <a:cs typeface="B Nazanin" pitchFamily="2" charset="-78"/>
              </a:rPr>
              <a:t>Sprawl Growth </a:t>
            </a:r>
            <a:endParaRPr lang="en-CA" sz="3200" b="1" dirty="0">
              <a:cs typeface="B Nazanin" pitchFamily="2" charset="-78"/>
            </a:endParaRPr>
          </a:p>
        </p:txBody>
      </p:sp>
      <p:sp>
        <p:nvSpPr>
          <p:cNvPr id="3" name="Content Placeholder 2"/>
          <p:cNvSpPr>
            <a:spLocks noGrp="1"/>
          </p:cNvSpPr>
          <p:nvPr>
            <p:ph idx="1"/>
          </p:nvPr>
        </p:nvSpPr>
        <p:spPr>
          <a:xfrm>
            <a:off x="457200" y="1447800"/>
            <a:ext cx="8229600" cy="5181600"/>
          </a:xfrm>
        </p:spPr>
        <p:txBody>
          <a:bodyPr>
            <a:normAutofit/>
          </a:bodyPr>
          <a:lstStyle/>
          <a:p>
            <a:pPr algn="r" rtl="1">
              <a:lnSpc>
                <a:spcPct val="150000"/>
              </a:lnSpc>
            </a:pPr>
            <a:r>
              <a:rPr lang="fa-IR" dirty="0" smtClean="0">
                <a:cs typeface="B Nazanin" pitchFamily="2" charset="-78"/>
              </a:rPr>
              <a:t>از اواخر دهه 1950 م. با رشد تولید اتومبیل در امریکا و اروپا، حرکت و خزش بی برنامه یا با برنامه ساختمانها و تاسیسات شهری به طرف حومه شهر</a:t>
            </a:r>
          </a:p>
          <a:p>
            <a:pPr algn="r" rtl="1">
              <a:lnSpc>
                <a:spcPct val="150000"/>
              </a:lnSpc>
            </a:pPr>
            <a:r>
              <a:rPr lang="fa-IR" dirty="0" smtClean="0">
                <a:cs typeface="B Nazanin" pitchFamily="2" charset="-78"/>
              </a:rPr>
              <a:t>برخی آن را با نبود برنامه های تامین خدمات و زیرساخت های شهری در حومه ها، مصادف و همراه دانسته اند و برخی دیگر آن را سبب نابودی زمین های کشاورزی و دامداری اطراف شهرها  می دانند.</a:t>
            </a:r>
          </a:p>
          <a:p>
            <a:pPr algn="r" rtl="1">
              <a:lnSpc>
                <a:spcPct val="150000"/>
              </a:lnSpc>
            </a:pPr>
            <a:r>
              <a:rPr lang="fa-IR" dirty="0" smtClean="0">
                <a:cs typeface="B Nazanin" pitchFamily="2" charset="-78"/>
              </a:rPr>
              <a:t>آرایش و ترتیب فضایی این نوع رشد، حلقه ای، یکنواخت، عمدتا مسکونی با وابستگی مستقیم به اتومبیل شخصی است.</a:t>
            </a:r>
          </a:p>
          <a:p>
            <a:pPr algn="r" rtl="1">
              <a:lnSpc>
                <a:spcPct val="150000"/>
              </a:lnSpc>
            </a:pPr>
            <a:r>
              <a:rPr lang="fa-IR" dirty="0" smtClean="0">
                <a:cs typeface="B Nazanin" pitchFamily="2" charset="-78"/>
              </a:rPr>
              <a:t> </a:t>
            </a:r>
            <a:endParaRPr lang="en-CA" dirty="0">
              <a:cs typeface="B Nazanin" pitchFamily="2" charset="-7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bodyPr>
          <a:lstStyle/>
          <a:p>
            <a:pPr algn="r" rtl="1"/>
            <a:r>
              <a:rPr lang="fa-IR" sz="3200" b="1" dirty="0" smtClean="0">
                <a:cs typeface="B Nazanin" pitchFamily="2" charset="-78"/>
              </a:rPr>
              <a:t>دلایل پراکنش شهری</a:t>
            </a:r>
            <a:endParaRPr lang="en-CA" sz="3200" b="1" dirty="0">
              <a:cs typeface="B Nazanin" pitchFamily="2" charset="-78"/>
            </a:endParaRPr>
          </a:p>
        </p:txBody>
      </p:sp>
      <p:sp>
        <p:nvSpPr>
          <p:cNvPr id="3" name="Content Placeholder 2"/>
          <p:cNvSpPr>
            <a:spLocks noGrp="1"/>
          </p:cNvSpPr>
          <p:nvPr>
            <p:ph idx="1"/>
          </p:nvPr>
        </p:nvSpPr>
        <p:spPr>
          <a:xfrm>
            <a:off x="457200" y="1447800"/>
            <a:ext cx="8229600" cy="5410200"/>
          </a:xfrm>
        </p:spPr>
        <p:txBody>
          <a:bodyPr>
            <a:normAutofit lnSpcReduction="10000"/>
          </a:bodyPr>
          <a:lstStyle/>
          <a:p>
            <a:pPr algn="r" rtl="1"/>
            <a:r>
              <a:rPr lang="fa-IR" dirty="0" smtClean="0">
                <a:cs typeface="B Nazanin" pitchFamily="2" charset="-78"/>
              </a:rPr>
              <a:t>رشد جمعیت</a:t>
            </a:r>
          </a:p>
          <a:p>
            <a:pPr algn="r" rtl="1"/>
            <a:r>
              <a:rPr lang="fa-IR" dirty="0" smtClean="0">
                <a:cs typeface="B Nazanin" pitchFamily="2" charset="-78"/>
              </a:rPr>
              <a:t>استقلال در تصمیم گیری و تشدید فرهنگ فردگرایی</a:t>
            </a:r>
          </a:p>
          <a:p>
            <a:pPr algn="r" rtl="1"/>
            <a:r>
              <a:rPr lang="fa-IR" dirty="0" smtClean="0">
                <a:cs typeface="B Nazanin" pitchFamily="2" charset="-78"/>
              </a:rPr>
              <a:t>رشد اقتصادی</a:t>
            </a:r>
          </a:p>
          <a:p>
            <a:pPr algn="r" rtl="1"/>
            <a:r>
              <a:rPr lang="fa-IR" dirty="0" smtClean="0">
                <a:cs typeface="B Nazanin" pitchFamily="2" charset="-78"/>
              </a:rPr>
              <a:t>صنعتی شدن</a:t>
            </a:r>
          </a:p>
          <a:p>
            <a:pPr algn="r" rtl="1"/>
            <a:r>
              <a:rPr lang="fa-IR" dirty="0" smtClean="0">
                <a:cs typeface="B Nazanin" pitchFamily="2" charset="-78"/>
              </a:rPr>
              <a:t>زمین خواری و احتکار، افزایش سرمایه گذاری در مسکن</a:t>
            </a:r>
          </a:p>
          <a:p>
            <a:pPr algn="r" rtl="1"/>
            <a:r>
              <a:rPr lang="fa-IR" dirty="0" smtClean="0">
                <a:cs typeface="B Nazanin" pitchFamily="2" charset="-78"/>
              </a:rPr>
              <a:t>تمایل به زندگی در حومه و حومه نشینی</a:t>
            </a:r>
          </a:p>
          <a:p>
            <a:pPr algn="r" rtl="1"/>
            <a:r>
              <a:rPr lang="fa-IR" dirty="0" smtClean="0">
                <a:cs typeface="B Nazanin" pitchFamily="2" charset="-78"/>
              </a:rPr>
              <a:t>اتومبیل و علاقه به استفاده بیشتر از آن</a:t>
            </a:r>
          </a:p>
          <a:p>
            <a:pPr algn="r" rtl="1"/>
            <a:r>
              <a:rPr lang="fa-IR" dirty="0" smtClean="0">
                <a:cs typeface="B Nazanin" pitchFamily="2" charset="-78"/>
              </a:rPr>
              <a:t>هزینه های زندگی و دارایی ها</a:t>
            </a:r>
          </a:p>
          <a:p>
            <a:pPr algn="r" rtl="1"/>
            <a:r>
              <a:rPr lang="fa-IR" dirty="0" smtClean="0">
                <a:cs typeface="B Nazanin" pitchFamily="2" charset="-78"/>
              </a:rPr>
              <a:t>تقاضا برای فضای بیشتر زندگی</a:t>
            </a:r>
          </a:p>
          <a:p>
            <a:pPr algn="r" rtl="1"/>
            <a:r>
              <a:rPr lang="fa-IR" dirty="0" smtClean="0">
                <a:cs typeface="B Nazanin" pitchFamily="2" charset="-78"/>
              </a:rPr>
              <a:t>نبود قدرت بالای اقتصادی خانوارها</a:t>
            </a:r>
          </a:p>
          <a:p>
            <a:pPr algn="r" rtl="1"/>
            <a:r>
              <a:rPr lang="fa-IR" dirty="0" smtClean="0">
                <a:cs typeface="B Nazanin" pitchFamily="2" charset="-78"/>
              </a:rPr>
              <a:t>افزایش خانواده های تک هسته ای و تک خانواری</a:t>
            </a:r>
          </a:p>
          <a:p>
            <a:pPr algn="r" rtl="1"/>
            <a:r>
              <a:rPr lang="fa-IR" dirty="0" smtClean="0">
                <a:cs typeface="B Nazanin" pitchFamily="2" charset="-78"/>
              </a:rPr>
              <a:t>و سیاست های دولتی و نبود برنامه ریزی شهری مدون.</a:t>
            </a:r>
          </a:p>
          <a:p>
            <a:pPr algn="r" rtl="1"/>
            <a:endParaRPr lang="en-CA" dirty="0">
              <a:cs typeface="B Nazanin"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pPr algn="r" rtl="1"/>
            <a:r>
              <a:rPr lang="fa-IR" dirty="0" smtClean="0">
                <a:cs typeface="B Nazanin" pitchFamily="2" charset="-78"/>
              </a:rPr>
              <a:t>مفاهیم و کلیات: توسعه و توسعه پایدار</a:t>
            </a:r>
            <a:endParaRPr lang="en-US" dirty="0">
              <a:cs typeface="B Nazanin" pitchFamily="2" charset="-78"/>
            </a:endParaRPr>
          </a:p>
        </p:txBody>
      </p:sp>
      <p:sp>
        <p:nvSpPr>
          <p:cNvPr id="3" name="Content Placeholder 2"/>
          <p:cNvSpPr>
            <a:spLocks noGrp="1"/>
          </p:cNvSpPr>
          <p:nvPr>
            <p:ph idx="1"/>
          </p:nvPr>
        </p:nvSpPr>
        <p:spPr>
          <a:xfrm>
            <a:off x="0" y="1219200"/>
            <a:ext cx="8915400" cy="5638800"/>
          </a:xfrm>
        </p:spPr>
        <p:txBody>
          <a:bodyPr/>
          <a:lstStyle/>
          <a:p>
            <a:pPr algn="r" rtl="1">
              <a:lnSpc>
                <a:spcPct val="150000"/>
              </a:lnSpc>
            </a:pPr>
            <a:r>
              <a:rPr lang="fa-IR" b="1" dirty="0" smtClean="0">
                <a:cs typeface="B Nazanin" pitchFamily="2" charset="-78"/>
              </a:rPr>
              <a:t>مفهومی کیفی و به معنای پیشرفت در کیفیت و کمیت تامین نیازهای جامعه انسانی با توجه به نسل های آتی و ظرفیت منابع و سرمایه های زمین</a:t>
            </a:r>
          </a:p>
          <a:p>
            <a:pPr algn="r" rtl="1">
              <a:lnSpc>
                <a:spcPct val="150000"/>
              </a:lnSpc>
            </a:pPr>
            <a:r>
              <a:rPr lang="fa-IR" b="1" dirty="0" smtClean="0">
                <a:cs typeface="B Nazanin" pitchFamily="2" charset="-78"/>
              </a:rPr>
              <a:t>توسعه ای با نگهداشت حرمت و ظرفیت زمین</a:t>
            </a:r>
          </a:p>
          <a:p>
            <a:pPr algn="r" rtl="1">
              <a:lnSpc>
                <a:spcPct val="150000"/>
              </a:lnSpc>
            </a:pPr>
            <a:r>
              <a:rPr lang="fa-IR" b="1" dirty="0" smtClean="0">
                <a:cs typeface="B Nazanin" pitchFamily="2" charset="-78"/>
              </a:rPr>
              <a:t>محورهای کلیدی آن عبارتند از: پایداری اجتماع، پایداری محیط زیست و پایداری اقتصاد</a:t>
            </a:r>
          </a:p>
          <a:p>
            <a:pPr algn="r" rtl="1"/>
            <a:endParaRPr lang="en-US" b="1" dirty="0">
              <a:cs typeface="B Nazanin"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bodyPr>
          <a:lstStyle/>
          <a:p>
            <a:pPr algn="r" rtl="1"/>
            <a:r>
              <a:rPr lang="fa-IR" sz="4000" dirty="0" smtClean="0">
                <a:cs typeface="B Nazanin" pitchFamily="2" charset="-78"/>
              </a:rPr>
              <a:t>پیامدهای رشد پراکنده شهر</a:t>
            </a:r>
            <a:endParaRPr lang="en-CA" sz="4000" dirty="0">
              <a:cs typeface="B Nazanin" pitchFamily="2" charset="-78"/>
            </a:endParaRPr>
          </a:p>
        </p:txBody>
      </p:sp>
      <p:sp>
        <p:nvSpPr>
          <p:cNvPr id="3" name="Content Placeholder 2"/>
          <p:cNvSpPr>
            <a:spLocks noGrp="1"/>
          </p:cNvSpPr>
          <p:nvPr>
            <p:ph idx="1"/>
          </p:nvPr>
        </p:nvSpPr>
        <p:spPr>
          <a:xfrm>
            <a:off x="457200" y="1447800"/>
            <a:ext cx="8229600" cy="5181600"/>
          </a:xfrm>
        </p:spPr>
        <p:txBody>
          <a:bodyPr/>
          <a:lstStyle/>
          <a:p>
            <a:pPr algn="r" rtl="1"/>
            <a:r>
              <a:rPr lang="fa-IR" dirty="0" smtClean="0">
                <a:cs typeface="B Nazanin" pitchFamily="2" charset="-78"/>
              </a:rPr>
              <a:t>این نوع رشد، علاوه بر داشتن اثرات مثبتی مانند افزایش تولید و رشد اقتصادی؛ فرصت های شغلی بیشتر؛ تنوع فضاهای شهری و زندگی وگسترش حیطه اختیارات فردی و زیستی، دارای پیامدهای منفی زیادی است که برجسته ترند:</a:t>
            </a:r>
          </a:p>
          <a:p>
            <a:pPr algn="r" rtl="1"/>
            <a:r>
              <a:rPr lang="fa-IR" dirty="0" smtClean="0">
                <a:cs typeface="B Nazanin" pitchFamily="2" charset="-78"/>
              </a:rPr>
              <a:t>پیامدهای اقتصادی: رشد کالبدی در بخش وسیعتر باعث هزینه بیشتر تامین خدمات شهری می شود</a:t>
            </a:r>
          </a:p>
          <a:p>
            <a:pPr algn="r" rtl="1"/>
            <a:r>
              <a:rPr lang="fa-IR" dirty="0" smtClean="0">
                <a:cs typeface="B Nazanin" pitchFamily="2" charset="-78"/>
              </a:rPr>
              <a:t>پیامدهای ترددی: سبب بسط و گسترش فیزیکی شبکه های ترددی، یعنی استفاده بیشتر از زمین برای تامین راه و جاده می شود. افزایش اتومبیل و گسترش تردد شخصی باعث کمتر شدن استفاده از سیستم عمومی تردد می شود و...</a:t>
            </a:r>
          </a:p>
          <a:p>
            <a:pPr algn="r" rtl="1"/>
            <a:r>
              <a:rPr lang="fa-IR" dirty="0" smtClean="0">
                <a:cs typeface="B Nazanin" pitchFamily="2" charset="-78"/>
              </a:rPr>
              <a:t>اثرات اجتماعی: تشدید جدایی گزینی اجتماعی، نژادی، زبانی و ... می شود (پرواز سفیدپوستان)، فرار از پژمردگی و آلودگی ها و... </a:t>
            </a:r>
          </a:p>
          <a:p>
            <a:pPr algn="r" rtl="1"/>
            <a:endParaRPr lang="en-CA" dirty="0">
              <a:cs typeface="B Nazanin"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normAutofit fontScale="90000"/>
          </a:bodyPr>
          <a:lstStyle/>
          <a:p>
            <a:pPr algn="r" rtl="1"/>
            <a:r>
              <a:rPr lang="fa-IR" sz="3200" b="1" dirty="0" smtClean="0">
                <a:cs typeface="B Nazanin" pitchFamily="2" charset="-78"/>
              </a:rPr>
              <a:t>سنجش میزان پراکندگی شهری</a:t>
            </a:r>
            <a:endParaRPr lang="en-CA" sz="3200" b="1" dirty="0">
              <a:cs typeface="B Nazanin" pitchFamily="2" charset="-78"/>
            </a:endParaRPr>
          </a:p>
        </p:txBody>
      </p:sp>
      <p:sp>
        <p:nvSpPr>
          <p:cNvPr id="3" name="Content Placeholder 2"/>
          <p:cNvSpPr>
            <a:spLocks noGrp="1"/>
          </p:cNvSpPr>
          <p:nvPr>
            <p:ph idx="1"/>
          </p:nvPr>
        </p:nvSpPr>
        <p:spPr>
          <a:xfrm>
            <a:off x="457200" y="1295400"/>
            <a:ext cx="8229600" cy="5029200"/>
          </a:xfrm>
        </p:spPr>
        <p:txBody>
          <a:bodyPr/>
          <a:lstStyle/>
          <a:p>
            <a:pPr algn="r" rtl="1"/>
            <a:r>
              <a:rPr lang="fa-IR" dirty="0" smtClean="0">
                <a:cs typeface="B Nazanin" pitchFamily="2" charset="-78"/>
              </a:rPr>
              <a:t>ابزارها و روشهای مختلفی در ارزیابی و سنجش میزان پراکندگی رشد شهر وجود دارد که براساس ویژگی یا شاخصهایی مانند  تراکم، پیوستگی، تمرکز، خوشه بندی، مرکزیت، هسته ای بودن، کاربری ترکیبی، مجاورت و نزدیکی بکار می روند. با اندازه گیری این شاخص ها و هرچه آنها در سطح پایینی باشند، شهر به سمت پراکنش بیشتر می رود.</a:t>
            </a:r>
          </a:p>
          <a:p>
            <a:pPr algn="r" rtl="1"/>
            <a:r>
              <a:rPr lang="fa-IR" dirty="0" smtClean="0">
                <a:cs typeface="B Nazanin" pitchFamily="2" charset="-78"/>
              </a:rPr>
              <a:t>درجه پراکنش را به «عدم تمرکز بیش ازحد» وابسته می دانند که این شاخص موقعی متحقق می شود که هزینه های خالص زیادی به دلیل توسعه یا رشد مراکز شهری بر جامعه شهری تحمیل می شود.</a:t>
            </a:r>
          </a:p>
          <a:p>
            <a:pPr algn="r" rtl="1"/>
            <a:r>
              <a:rPr lang="fa-IR" dirty="0" smtClean="0">
                <a:cs typeface="B Nazanin" pitchFamily="2" charset="-78"/>
              </a:rPr>
              <a:t>مدل های آنتروپی شانون، هلدرن، ضریب موران و ضریب گری از جمله مدل هایی هستند که برای بررسی و تحلیل میزان رشد بی قواره و پراکنده شهری مورد استفاده قرار می گیرند (ر.ش. به: حکمت نیا و همکار 1385؛ رهنما و همکار، 1387؛ لطفی و همکار 1392)</a:t>
            </a:r>
            <a:endParaRPr lang="en-CA" dirty="0" smtClean="0">
              <a:cs typeface="B Nazanin" pitchFamily="2" charset="-78"/>
            </a:endParaRPr>
          </a:p>
          <a:p>
            <a:pPr algn="r" rtl="1"/>
            <a:endParaRPr lang="fa-IR" dirty="0" smtClean="0">
              <a:cs typeface="B Nazanin" pitchFamily="2" charset="-78"/>
            </a:endParaRPr>
          </a:p>
          <a:p>
            <a:pPr algn="r" rtl="1"/>
            <a:endParaRPr lang="en-CA" dirty="0">
              <a:cs typeface="B Nazanin"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bodyPr>
          <a:lstStyle/>
          <a:p>
            <a:pPr algn="r" rtl="1"/>
            <a:r>
              <a:rPr lang="fa-IR" sz="3200" b="1" dirty="0" smtClean="0">
                <a:cs typeface="B Nazanin" pitchFamily="2" charset="-78"/>
              </a:rPr>
              <a:t>رشد متراکم یا فشرده شهری</a:t>
            </a:r>
            <a:r>
              <a:rPr lang="en-CA" sz="3200" b="1" dirty="0" smtClean="0">
                <a:cs typeface="B Nazanin" pitchFamily="2" charset="-78"/>
              </a:rPr>
              <a:t> Compact Growth </a:t>
            </a:r>
            <a:endParaRPr lang="en-CA" sz="3200" b="1" dirty="0">
              <a:cs typeface="B Nazanin" pitchFamily="2" charset="-78"/>
            </a:endParaRPr>
          </a:p>
        </p:txBody>
      </p:sp>
      <p:sp>
        <p:nvSpPr>
          <p:cNvPr id="3" name="Content Placeholder 2"/>
          <p:cNvSpPr>
            <a:spLocks noGrp="1"/>
          </p:cNvSpPr>
          <p:nvPr>
            <p:ph idx="1"/>
          </p:nvPr>
        </p:nvSpPr>
        <p:spPr>
          <a:xfrm>
            <a:off x="457200" y="1524000"/>
            <a:ext cx="8229600" cy="5181600"/>
          </a:xfrm>
        </p:spPr>
        <p:txBody>
          <a:bodyPr/>
          <a:lstStyle/>
          <a:p>
            <a:pPr algn="r" rtl="1"/>
            <a:r>
              <a:rPr lang="fa-IR" dirty="0" smtClean="0">
                <a:cs typeface="B Nazanin" pitchFamily="2" charset="-78"/>
              </a:rPr>
              <a:t>مشکلات محیط زیستی ناشی از رشد پراکنده شهری و رشد سریع جمعیت شهری، منجر به طرح ایده هایی مبتنی بر رشد متراکم یا فشرده از اوایل دهه 80 م. شد.</a:t>
            </a:r>
          </a:p>
          <a:p>
            <a:pPr algn="r" rtl="1"/>
            <a:r>
              <a:rPr lang="fa-IR" dirty="0" smtClean="0">
                <a:cs typeface="B Nazanin" pitchFamily="2" charset="-78"/>
              </a:rPr>
              <a:t>ایده اصلی آن به شهرهای سنتی اروپا باز می گردد که مشخصه هایی چون تراکم بالای ساختمانها، کاربریهای مختلط، اتکای کمتر به اتومبیل و تلفیق فرم و کارکرد داشتند.</a:t>
            </a:r>
          </a:p>
          <a:p>
            <a:pPr algn="r" rtl="1"/>
            <a:r>
              <a:rPr lang="fa-IR" dirty="0" smtClean="0">
                <a:cs typeface="B Nazanin" pitchFamily="2" charset="-78"/>
              </a:rPr>
              <a:t>فشردگی از دو منظر یا جنبه: در بافت ساختمانی؛ در بافت و شکل کلی شهر</a:t>
            </a:r>
          </a:p>
          <a:p>
            <a:pPr algn="r" rtl="1"/>
            <a:r>
              <a:rPr lang="fa-IR" dirty="0" smtClean="0">
                <a:cs typeface="B Nazanin" pitchFamily="2" charset="-78"/>
              </a:rPr>
              <a:t>هر دو جنبه بر مشخصه هایی مانند: تراکم منطقی و کارآمد از زمین و فضا(کاربرد متنوع و چندمنظوره از ساختمان و فضاهای شهری)؛ خانه سازی متنوع با تراکم بالا، اهمیت پیاده روی، دوچرخه سواری، با تاکید بر تنوع در وسایل تردد؛ حفاظت ها و تفکیکها؛ استفاده از زمینهای متروک و باززنده سازی فضاهای شهری و... تاکید دارد.</a:t>
            </a:r>
          </a:p>
          <a:p>
            <a:pPr algn="r" rtl="1"/>
            <a:endParaRPr lang="en-CA" dirty="0">
              <a:cs typeface="B Nazanin" pitchFamily="2" charset="-7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a:bodyPr>
          <a:lstStyle/>
          <a:p>
            <a:pPr algn="r" rtl="1"/>
            <a:r>
              <a:rPr lang="fa-IR" sz="2800" b="1" dirty="0" smtClean="0">
                <a:cs typeface="B Nazanin" pitchFamily="2" charset="-78"/>
              </a:rPr>
              <a:t>مدلهای افزایش رشد متراکم شهری</a:t>
            </a:r>
            <a:endParaRPr lang="en-CA" sz="2800" b="1" dirty="0">
              <a:cs typeface="B Nazanin" pitchFamily="2" charset="-78"/>
            </a:endParaRPr>
          </a:p>
        </p:txBody>
      </p:sp>
      <p:sp>
        <p:nvSpPr>
          <p:cNvPr id="3" name="Content Placeholder 2"/>
          <p:cNvSpPr>
            <a:spLocks noGrp="1"/>
          </p:cNvSpPr>
          <p:nvPr>
            <p:ph idx="1"/>
          </p:nvPr>
        </p:nvSpPr>
        <p:spPr>
          <a:xfrm>
            <a:off x="0" y="1219200"/>
            <a:ext cx="8686800" cy="5105400"/>
          </a:xfrm>
        </p:spPr>
        <p:txBody>
          <a:bodyPr/>
          <a:lstStyle/>
          <a:p>
            <a:pPr algn="r" rtl="1"/>
            <a:r>
              <a:rPr lang="fa-IR" dirty="0" smtClean="0">
                <a:cs typeface="B Nazanin" pitchFamily="2" charset="-78"/>
              </a:rPr>
              <a:t>الف) </a:t>
            </a:r>
            <a:r>
              <a:rPr lang="fa-IR" dirty="0" smtClean="0">
                <a:solidFill>
                  <a:srgbClr val="FF0000"/>
                </a:solidFill>
                <a:cs typeface="B Nazanin" pitchFamily="2" charset="-78"/>
              </a:rPr>
              <a:t>مدل تعیین محدوده های رشد شهر</a:t>
            </a:r>
            <a:r>
              <a:rPr lang="fa-IR" dirty="0" smtClean="0">
                <a:cs typeface="B Nazanin" pitchFamily="2" charset="-78"/>
              </a:rPr>
              <a:t>: محدوده رشد، خطی فرضی با فاصله کافی از فضای ساخته شده شهر برای تامین نیازهای آتی که فراسوی آن رشد ممنوع می شود.</a:t>
            </a:r>
          </a:p>
          <a:p>
            <a:pPr algn="r" rtl="1"/>
            <a:r>
              <a:rPr lang="fa-IR" dirty="0" smtClean="0">
                <a:cs typeface="B Nazanin" pitchFamily="2" charset="-78"/>
              </a:rPr>
              <a:t>ب</a:t>
            </a:r>
            <a:r>
              <a:rPr lang="fa-IR" dirty="0" smtClean="0">
                <a:solidFill>
                  <a:srgbClr val="FF0000"/>
                </a:solidFill>
                <a:cs typeface="B Nazanin" pitchFamily="2" charset="-78"/>
              </a:rPr>
              <a:t>) مدل هزینه های بالقوه زیرساختی</a:t>
            </a:r>
            <a:r>
              <a:rPr lang="fa-IR" dirty="0" smtClean="0">
                <a:cs typeface="B Nazanin" pitchFamily="2" charset="-78"/>
              </a:rPr>
              <a:t>: به دلیل روابط میان تراکم، مکان، ظرفیت ها و آستانه ها در فضا و زمان، سرانه هزینه های زیرساختی با افزایش تراکم و فشردگی شهر کاهش نمی یابد بلکه با جمع بندی هزینه های مناطق مختلف، می توان مطلوبیت آنها برای افزایش تراکم را از لحاظ هزینه زیرساختها ارزیابی نمود.</a:t>
            </a:r>
          </a:p>
          <a:p>
            <a:pPr algn="r" rtl="1"/>
            <a:r>
              <a:rPr lang="fa-IR" dirty="0" smtClean="0">
                <a:cs typeface="B Nazanin" pitchFamily="2" charset="-78"/>
              </a:rPr>
              <a:t>ج) </a:t>
            </a:r>
            <a:r>
              <a:rPr lang="fa-IR" dirty="0" smtClean="0">
                <a:solidFill>
                  <a:srgbClr val="FF0000"/>
                </a:solidFill>
                <a:cs typeface="B Nazanin" pitchFamily="2" charset="-78"/>
              </a:rPr>
              <a:t>مدل استراتژی مالیاتی</a:t>
            </a:r>
            <a:r>
              <a:rPr lang="fa-IR" dirty="0" smtClean="0">
                <a:cs typeface="B Nazanin" pitchFamily="2" charset="-78"/>
              </a:rPr>
              <a:t>: برآورد هزینه های اولیه و سیستم تردد و شبکه زیرساختی شهر و تقسیم آن بر کل زمینهای شهر. درنهایت هزینه های اضافی ناشی از زمینهای خالی تحمیلی به شهر، شفاف و مشخص شده و بصورت مالیات از مالکان آنها دریافت می شود تا آنها را مجبور به ساخت و افزایش تراکم شهری کند.</a:t>
            </a:r>
            <a:endParaRPr lang="fa-IR" dirty="0" smtClean="0">
              <a:solidFill>
                <a:srgbClr val="FF0000"/>
              </a:solidFill>
              <a:cs typeface="B Nazanin"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normAutofit fontScale="90000"/>
          </a:bodyPr>
          <a:lstStyle/>
          <a:p>
            <a:pPr algn="r" rtl="1"/>
            <a:r>
              <a:rPr lang="fa-IR" dirty="0" smtClean="0"/>
              <a:t>ادامه.....</a:t>
            </a:r>
            <a:endParaRPr lang="en-CA" dirty="0"/>
          </a:p>
        </p:txBody>
      </p:sp>
      <p:sp>
        <p:nvSpPr>
          <p:cNvPr id="3" name="Content Placeholder 2"/>
          <p:cNvSpPr>
            <a:spLocks noGrp="1"/>
          </p:cNvSpPr>
          <p:nvPr>
            <p:ph idx="1"/>
          </p:nvPr>
        </p:nvSpPr>
        <p:spPr>
          <a:xfrm>
            <a:off x="0" y="990600"/>
            <a:ext cx="8686800" cy="5867400"/>
          </a:xfrm>
        </p:spPr>
        <p:txBody>
          <a:bodyPr/>
          <a:lstStyle/>
          <a:p>
            <a:pPr algn="r" rtl="1"/>
            <a:r>
              <a:rPr lang="fa-IR" dirty="0" smtClean="0">
                <a:solidFill>
                  <a:srgbClr val="FF0000"/>
                </a:solidFill>
                <a:cs typeface="B Nazanin" pitchFamily="2" charset="-78"/>
              </a:rPr>
              <a:t>د) مدل رشد هوشمند: </a:t>
            </a:r>
            <a:r>
              <a:rPr lang="fa-IR" dirty="0" smtClean="0">
                <a:cs typeface="B Nazanin" pitchFamily="2" charset="-78"/>
              </a:rPr>
              <a:t>این مدل سعی می کند با شکل دهی مجدد شهر، شهر و حومه را بسوی اجتماعی مطلوب، توانمند و مناسب برای محیط زیست هدایت کند. با کنترل کاربری زمین، شهر را به فضایی پایدار با تاسیسات زیرساختی و فضای کافی تبدیل می کند.</a:t>
            </a:r>
            <a:endParaRPr lang="en-CA" dirty="0"/>
          </a:p>
        </p:txBody>
      </p:sp>
      <p:pic>
        <p:nvPicPr>
          <p:cNvPr id="1026" name="Picture 2" descr="http://www.houstontomorrow.org/images/uploads/story-images/cache/ny_bike_lane-325x294.jpg"/>
          <p:cNvPicPr>
            <a:picLocks noChangeAspect="1" noChangeArrowheads="1"/>
          </p:cNvPicPr>
          <p:nvPr/>
        </p:nvPicPr>
        <p:blipFill>
          <a:blip r:embed="rId2" cstate="print"/>
          <a:srcRect/>
          <a:stretch>
            <a:fillRect/>
          </a:stretch>
        </p:blipFill>
        <p:spPr bwMode="auto">
          <a:xfrm>
            <a:off x="0" y="2971800"/>
            <a:ext cx="4343400" cy="3886200"/>
          </a:xfrm>
          <a:prstGeom prst="rect">
            <a:avLst/>
          </a:prstGeom>
          <a:noFill/>
        </p:spPr>
      </p:pic>
      <p:pic>
        <p:nvPicPr>
          <p:cNvPr id="1028" name="Picture 4" descr="http://www.railforthevalley.com/wp-content/uploads/2010/06/512647_0_1.jpg"/>
          <p:cNvPicPr>
            <a:picLocks noChangeAspect="1" noChangeArrowheads="1"/>
          </p:cNvPicPr>
          <p:nvPr/>
        </p:nvPicPr>
        <p:blipFill>
          <a:blip r:embed="rId3" cstate="print"/>
          <a:srcRect/>
          <a:stretch>
            <a:fillRect/>
          </a:stretch>
        </p:blipFill>
        <p:spPr bwMode="auto">
          <a:xfrm>
            <a:off x="4343400" y="2819400"/>
            <a:ext cx="4800600" cy="40386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bodyPr>
          <a:lstStyle/>
          <a:p>
            <a:pPr algn="r" rtl="1"/>
            <a:r>
              <a:rPr lang="fa-IR" sz="3200" b="1" dirty="0" smtClean="0">
                <a:cs typeface="B Nazanin" pitchFamily="2" charset="-78"/>
              </a:rPr>
              <a:t>نوشهرسازی</a:t>
            </a:r>
            <a:r>
              <a:rPr lang="en-CA" sz="3200" b="1" dirty="0" smtClean="0">
                <a:cs typeface="B Nazanin" pitchFamily="2" charset="-78"/>
              </a:rPr>
              <a:t> New Urbanism </a:t>
            </a:r>
            <a:endParaRPr lang="en-CA" sz="3200" b="1" dirty="0">
              <a:cs typeface="B Nazanin" pitchFamily="2" charset="-78"/>
            </a:endParaRPr>
          </a:p>
        </p:txBody>
      </p:sp>
      <p:sp>
        <p:nvSpPr>
          <p:cNvPr id="3" name="Content Placeholder 2"/>
          <p:cNvSpPr>
            <a:spLocks noGrp="1"/>
          </p:cNvSpPr>
          <p:nvPr>
            <p:ph idx="1"/>
          </p:nvPr>
        </p:nvSpPr>
        <p:spPr>
          <a:xfrm>
            <a:off x="0" y="1295400"/>
            <a:ext cx="8686800" cy="5334000"/>
          </a:xfrm>
        </p:spPr>
        <p:txBody>
          <a:bodyPr/>
          <a:lstStyle/>
          <a:p>
            <a:pPr algn="r" rtl="1"/>
            <a:r>
              <a:rPr lang="fa-IR" dirty="0" smtClean="0">
                <a:cs typeface="B Nazanin" pitchFamily="2" charset="-78"/>
              </a:rPr>
              <a:t>جنبش و حرکتی علمی-حرفه ای در طراحی، برنامه ریزی شهری و شهرسازی جهان در دهه 80 م. و به دنبال انتقادات لئون کریر، کریستوفر الکساندر، روبرت استون و کالن، به شهرسازی ناپایدار، خواستار توجه بیشتر به اصول معماری و طراحی پایدار بودند.</a:t>
            </a:r>
          </a:p>
          <a:p>
            <a:pPr algn="r" rtl="1"/>
            <a:r>
              <a:rPr lang="fa-IR" dirty="0" smtClean="0">
                <a:cs typeface="B Nazanin" pitchFamily="2" charset="-78"/>
              </a:rPr>
              <a:t>گسترش کم تراکم حومه ها و آثار منفی رشد پراکنده شهری از یکسو، اوج گیری تفکرات پسامدرن و توسعه پایدار شهری از سوی دیگر، سبب شکلگیری رویکرد تازه ای به نام شهرسازی جدید شدند.</a:t>
            </a:r>
          </a:p>
          <a:p>
            <a:pPr algn="r" rtl="1"/>
            <a:r>
              <a:rPr lang="fa-IR" dirty="0" smtClean="0">
                <a:cs typeface="B Nazanin" pitchFamily="2" charset="-78"/>
              </a:rPr>
              <a:t>این رویکرد شامل سه الگوی سازگار باهم شدند: </a:t>
            </a:r>
          </a:p>
          <a:p>
            <a:pPr algn="r" rtl="1"/>
            <a:r>
              <a:rPr lang="fa-IR" dirty="0" smtClean="0">
                <a:cs typeface="B Nazanin" pitchFamily="2" charset="-78"/>
              </a:rPr>
              <a:t>محله های نوسنتی (</a:t>
            </a:r>
            <a:r>
              <a:rPr lang="en-CA" dirty="0" smtClean="0">
                <a:cs typeface="B Nazanin" pitchFamily="2" charset="-78"/>
              </a:rPr>
              <a:t>Neo-Traditional Neighborhood</a:t>
            </a:r>
            <a:r>
              <a:rPr lang="fa-IR" dirty="0" smtClean="0">
                <a:cs typeface="B Nazanin" pitchFamily="2" charset="-78"/>
              </a:rPr>
              <a:t>؛ </a:t>
            </a:r>
            <a:endParaRPr lang="en-CA" dirty="0" smtClean="0">
              <a:cs typeface="B Nazanin" pitchFamily="2" charset="-78"/>
            </a:endParaRPr>
          </a:p>
          <a:p>
            <a:pPr algn="r" rtl="1"/>
            <a:r>
              <a:rPr lang="fa-IR" dirty="0" smtClean="0">
                <a:cs typeface="B Nazanin" pitchFamily="2" charset="-78"/>
              </a:rPr>
              <a:t>رشد حمل و نقل مبنا </a:t>
            </a:r>
            <a:r>
              <a:rPr lang="en-CA" dirty="0" smtClean="0">
                <a:cs typeface="B Nazanin" pitchFamily="2" charset="-78"/>
              </a:rPr>
              <a:t> Transit-Oriented development </a:t>
            </a:r>
            <a:endParaRPr lang="fa-IR" dirty="0" smtClean="0">
              <a:cs typeface="B Nazanin" pitchFamily="2" charset="-78"/>
            </a:endParaRPr>
          </a:p>
          <a:p>
            <a:pPr algn="r" rtl="1"/>
            <a:r>
              <a:rPr lang="fa-IR" dirty="0" smtClean="0">
                <a:cs typeface="B Nazanin" pitchFamily="2" charset="-78"/>
              </a:rPr>
              <a:t>و دهکده های شهری  (</a:t>
            </a:r>
            <a:r>
              <a:rPr lang="en-CA" dirty="0" smtClean="0">
                <a:cs typeface="B Nazanin" pitchFamily="2" charset="-78"/>
              </a:rPr>
              <a:t> Urban Village</a:t>
            </a:r>
            <a:r>
              <a:rPr lang="fa-IR" dirty="0" smtClean="0">
                <a:cs typeface="B Nazanin" pitchFamily="2" charset="-78"/>
              </a:rPr>
              <a:t> </a:t>
            </a:r>
          </a:p>
          <a:p>
            <a:pPr algn="r" rtl="1"/>
            <a:endParaRPr lang="en-CA" dirty="0">
              <a:cs typeface="B Nazanin" pitchFamily="2" charset="-7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62000"/>
          </a:xfrm>
        </p:spPr>
        <p:txBody>
          <a:bodyPr>
            <a:normAutofit/>
          </a:bodyPr>
          <a:lstStyle/>
          <a:p>
            <a:pPr algn="r" rtl="1"/>
            <a:r>
              <a:rPr lang="fa-IR" sz="2800" b="1" dirty="0" smtClean="0">
                <a:cs typeface="B Nazanin" pitchFamily="2" charset="-78"/>
              </a:rPr>
              <a:t>الگوی طرح محله های نو سنتی</a:t>
            </a:r>
            <a:endParaRPr lang="en-CA" sz="2800" b="1" dirty="0">
              <a:cs typeface="B Nazanin" pitchFamily="2" charset="-78"/>
            </a:endParaRPr>
          </a:p>
        </p:txBody>
      </p:sp>
      <p:sp>
        <p:nvSpPr>
          <p:cNvPr id="3" name="Content Placeholder 2"/>
          <p:cNvSpPr>
            <a:spLocks noGrp="1"/>
          </p:cNvSpPr>
          <p:nvPr>
            <p:ph idx="1"/>
          </p:nvPr>
        </p:nvSpPr>
        <p:spPr>
          <a:xfrm>
            <a:off x="457200" y="1295400"/>
            <a:ext cx="8686800" cy="5562600"/>
          </a:xfrm>
        </p:spPr>
        <p:txBody>
          <a:bodyPr>
            <a:normAutofit/>
          </a:bodyPr>
          <a:lstStyle/>
          <a:p>
            <a:pPr algn="r" rtl="1"/>
            <a:r>
              <a:rPr lang="fa-IR" sz="2400" dirty="0" smtClean="0">
                <a:cs typeface="B Nazanin" pitchFamily="2" charset="-78"/>
              </a:rPr>
              <a:t>برپایه مقیاس انسانی، با قابلیت پیاده روی، تراکم مسکونی متوسط تا زیاد و مرکزی با کاربری های مختلط تجاری، تولیدی و خدماتی است.</a:t>
            </a:r>
          </a:p>
          <a:p>
            <a:pPr algn="r" rtl="1"/>
            <a:r>
              <a:rPr lang="fa-IR" sz="2400" dirty="0" smtClean="0">
                <a:cs typeface="B Nazanin" pitchFamily="2" charset="-78"/>
              </a:rPr>
              <a:t>همه آن کاربری ها در مرکز محله و در اطراف پارک یا ایستگاههای وسایل نقلیه مکانیابی می شوند و نواحی مسکونی در اطراف این مرکز ساخته می شوند. انواع متفاوتی از حمل و نقل، پیاده روی و دوچرخه سواری در آن ترویج می یابد.</a:t>
            </a:r>
            <a:endParaRPr lang="en-CA" sz="2400" dirty="0">
              <a:cs typeface="B Nazanin" pitchFamily="2" charset="-78"/>
            </a:endParaRPr>
          </a:p>
        </p:txBody>
      </p:sp>
      <p:sp>
        <p:nvSpPr>
          <p:cNvPr id="1026" name="AutoShape 2"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28" name="AutoShape 4"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30" name="AutoShape 6"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32" name="AutoShape 8"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34" name="AutoShape 10"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36" name="AutoShape 12" descr="Image result for Neo-Traditional Neighborhoo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pic>
        <p:nvPicPr>
          <p:cNvPr id="1038" name="Picture 14" descr="bigstock_Texas_Suburb__2877806.jpg"/>
          <p:cNvPicPr>
            <a:picLocks noChangeAspect="1" noChangeArrowheads="1"/>
          </p:cNvPicPr>
          <p:nvPr/>
        </p:nvPicPr>
        <p:blipFill>
          <a:blip r:embed="rId2" cstate="print"/>
          <a:srcRect/>
          <a:stretch>
            <a:fillRect/>
          </a:stretch>
        </p:blipFill>
        <p:spPr bwMode="auto">
          <a:xfrm>
            <a:off x="228600" y="3476625"/>
            <a:ext cx="3381375" cy="3381375"/>
          </a:xfrm>
          <a:prstGeom prst="rect">
            <a:avLst/>
          </a:prstGeom>
          <a:noFill/>
        </p:spPr>
      </p:pic>
      <p:pic>
        <p:nvPicPr>
          <p:cNvPr id="1040" name="Picture 16" descr="Image result for Neo-Traditional Neighborhood"/>
          <p:cNvPicPr>
            <a:picLocks noChangeAspect="1" noChangeArrowheads="1"/>
          </p:cNvPicPr>
          <p:nvPr/>
        </p:nvPicPr>
        <p:blipFill>
          <a:blip r:embed="rId3" cstate="print"/>
          <a:srcRect/>
          <a:stretch>
            <a:fillRect/>
          </a:stretch>
        </p:blipFill>
        <p:spPr bwMode="auto">
          <a:xfrm>
            <a:off x="5867400" y="4876800"/>
            <a:ext cx="3276600" cy="1828800"/>
          </a:xfrm>
          <a:prstGeom prst="rect">
            <a:avLst/>
          </a:prstGeom>
          <a:noFill/>
        </p:spPr>
      </p:pic>
      <p:pic>
        <p:nvPicPr>
          <p:cNvPr id="1042" name="Picture 18" descr="http://www.mass.gov/envir/smart_growth_toolkit/images/tnd-sketch.jpg"/>
          <p:cNvPicPr>
            <a:picLocks noChangeAspect="1" noChangeArrowheads="1"/>
          </p:cNvPicPr>
          <p:nvPr/>
        </p:nvPicPr>
        <p:blipFill>
          <a:blip r:embed="rId4" cstate="print"/>
          <a:srcRect/>
          <a:stretch>
            <a:fillRect/>
          </a:stretch>
        </p:blipFill>
        <p:spPr bwMode="auto">
          <a:xfrm>
            <a:off x="3581400" y="4114800"/>
            <a:ext cx="2286000" cy="27432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a:bodyPr>
          <a:lstStyle/>
          <a:p>
            <a:pPr algn="r"/>
            <a:r>
              <a:rPr lang="fa-IR" sz="2400" b="1" dirty="0" smtClean="0">
                <a:cs typeface="B Nazanin" pitchFamily="2" charset="-78"/>
              </a:rPr>
              <a:t>الگوی توسعه یا رشد حمل و نقل محور</a:t>
            </a:r>
            <a:endParaRPr lang="en-CA" sz="2400" b="1" dirty="0">
              <a:cs typeface="B Nazanin" pitchFamily="2" charset="-78"/>
            </a:endParaRPr>
          </a:p>
        </p:txBody>
      </p:sp>
      <p:sp>
        <p:nvSpPr>
          <p:cNvPr id="3" name="Content Placeholder 2"/>
          <p:cNvSpPr>
            <a:spLocks noGrp="1"/>
          </p:cNvSpPr>
          <p:nvPr>
            <p:ph idx="1"/>
          </p:nvPr>
        </p:nvSpPr>
        <p:spPr>
          <a:xfrm>
            <a:off x="457200" y="1447800"/>
            <a:ext cx="8229600" cy="5410200"/>
          </a:xfrm>
        </p:spPr>
        <p:txBody>
          <a:bodyPr/>
          <a:lstStyle/>
          <a:p>
            <a:endParaRPr lang="en-C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4"/>
          <p:cNvSpPr>
            <a:spLocks noGrp="1"/>
          </p:cNvSpPr>
          <p:nvPr>
            <p:ph type="title"/>
          </p:nvPr>
        </p:nvSpPr>
        <p:spPr>
          <a:xfrm>
            <a:off x="152400" y="457200"/>
            <a:ext cx="5257800" cy="5257800"/>
          </a:xfrm>
        </p:spPr>
        <p:txBody>
          <a:bodyPr/>
          <a:lstStyle/>
          <a:p>
            <a:pPr algn="r" rtl="1" eaLnBrk="1" hangingPunct="1"/>
            <a:r>
              <a:rPr lang="ar-SA" sz="1900" b="1" dirty="0" smtClean="0">
                <a:cs typeface="B Nazanin" pitchFamily="2" charset="-78"/>
              </a:rPr>
              <a:t> </a:t>
            </a: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900" b="1" dirty="0" smtClean="0">
                <a:cs typeface="B Nazanin" pitchFamily="2" charset="-78"/>
              </a:rPr>
              <a:t/>
            </a:r>
            <a:br>
              <a:rPr lang="fa-IR" sz="1900" b="1" dirty="0" smtClean="0">
                <a:cs typeface="B Nazanin" pitchFamily="2" charset="-78"/>
              </a:rPr>
            </a:br>
            <a:r>
              <a:rPr lang="fa-IR" sz="1800" b="1" dirty="0" smtClean="0">
                <a:cs typeface="B Nazanin" pitchFamily="2" charset="-78"/>
              </a:rPr>
              <a:t>در این شکل </a:t>
            </a:r>
            <a:r>
              <a:rPr lang="ar-SA" sz="1800" b="1" dirty="0" smtClean="0">
                <a:cs typeface="B Nazanin" pitchFamily="2" charset="-78"/>
              </a:rPr>
              <a:t>سه دايره شامل: اقتصاد (</a:t>
            </a:r>
            <a:r>
              <a:rPr lang="en-US" sz="1800" b="1" dirty="0" smtClean="0">
                <a:cs typeface="B Nazanin" pitchFamily="2" charset="-78"/>
              </a:rPr>
              <a:t>economy</a:t>
            </a:r>
            <a:r>
              <a:rPr lang="ar-SA" sz="1800" b="1" dirty="0" smtClean="0">
                <a:cs typeface="B Nazanin" pitchFamily="2" charset="-78"/>
              </a:rPr>
              <a:t>) ، اجتماع (</a:t>
            </a:r>
            <a:r>
              <a:rPr lang="en-US" sz="1800" b="1" dirty="0" smtClean="0">
                <a:cs typeface="B Nazanin" pitchFamily="2" charset="-78"/>
              </a:rPr>
              <a:t>social</a:t>
            </a:r>
            <a:r>
              <a:rPr lang="ar-SA" sz="1800" b="1" dirty="0" smtClean="0">
                <a:cs typeface="B Nazanin" pitchFamily="2" charset="-78"/>
              </a:rPr>
              <a:t>) و محيط زيست (</a:t>
            </a:r>
            <a:r>
              <a:rPr lang="en-US" sz="1800" b="1" dirty="0" smtClean="0">
                <a:cs typeface="B Nazanin" pitchFamily="2" charset="-78"/>
              </a:rPr>
              <a:t>environment</a:t>
            </a:r>
            <a:r>
              <a:rPr lang="ar-SA" sz="1800" b="1" dirty="0" smtClean="0">
                <a:cs typeface="B Nazanin" pitchFamily="2" charset="-78"/>
              </a:rPr>
              <a:t>)  است.</a:t>
            </a:r>
            <a:r>
              <a:rPr lang="en-US" sz="1800" b="1" dirty="0" smtClean="0">
                <a:cs typeface="B Nazanin" pitchFamily="2" charset="-78"/>
              </a:rPr>
              <a:t/>
            </a:r>
            <a:br>
              <a:rPr lang="en-US" sz="1800" b="1" dirty="0" smtClean="0">
                <a:cs typeface="B Nazanin" pitchFamily="2" charset="-78"/>
              </a:rPr>
            </a:br>
            <a:r>
              <a:rPr lang="ar-SA" sz="1800" b="1" dirty="0" smtClean="0">
                <a:cs typeface="B Nazanin" pitchFamily="2" charset="-78"/>
              </a:rPr>
              <a:t>قسمت مشترك اجتماع و اقتصاد «منصفانه»، يا عادلانه (</a:t>
            </a:r>
            <a:r>
              <a:rPr lang="en-US" sz="1800" b="1" dirty="0" smtClean="0">
                <a:cs typeface="B Nazanin" pitchFamily="2" charset="-78"/>
              </a:rPr>
              <a:t>equitable</a:t>
            </a:r>
            <a:r>
              <a:rPr lang="ar-SA" sz="1800" b="1" dirty="0" smtClean="0">
                <a:cs typeface="B Nazanin" pitchFamily="2" charset="-78"/>
              </a:rPr>
              <a:t>)  بدين معني كه بايد رابطه اقتصادي در اجتماع به روابطي منصفانه و عادلانه منجر گردد. </a:t>
            </a:r>
            <a:r>
              <a:rPr lang="fa-IR" sz="1800" b="1" dirty="0" smtClean="0">
                <a:cs typeface="B Nazanin" pitchFamily="2" charset="-78"/>
              </a:rPr>
              <a:t/>
            </a:r>
            <a:br>
              <a:rPr lang="fa-IR" sz="1800" b="1" dirty="0" smtClean="0">
                <a:cs typeface="B Nazanin" pitchFamily="2" charset="-78"/>
              </a:rPr>
            </a:br>
            <a:r>
              <a:rPr lang="en-US" sz="1800" b="1" dirty="0" smtClean="0">
                <a:cs typeface="B Nazanin" pitchFamily="2" charset="-78"/>
              </a:rPr>
              <a:t/>
            </a:r>
            <a:br>
              <a:rPr lang="en-US" sz="1800" b="1" dirty="0" smtClean="0">
                <a:cs typeface="B Nazanin" pitchFamily="2" charset="-78"/>
              </a:rPr>
            </a:br>
            <a:r>
              <a:rPr lang="ar-SA" sz="1800" b="1" dirty="0" smtClean="0">
                <a:cs typeface="B Nazanin" pitchFamily="2" charset="-78"/>
              </a:rPr>
              <a:t> </a:t>
            </a:r>
            <a:r>
              <a:rPr lang="fa-IR" sz="1800" b="1" dirty="0" smtClean="0">
                <a:cs typeface="B Nazanin" pitchFamily="2" charset="-78"/>
              </a:rPr>
              <a:t>   نقطه </a:t>
            </a:r>
            <a:r>
              <a:rPr lang="ar-SA" sz="1800" b="1" dirty="0" smtClean="0">
                <a:cs typeface="B Nazanin" pitchFamily="2" charset="-78"/>
              </a:rPr>
              <a:t>مشترك بين محيط زيست و اجتما</a:t>
            </a:r>
            <a:r>
              <a:rPr lang="fa-IR" sz="1800" b="1" dirty="0" smtClean="0">
                <a:cs typeface="B Nazanin" pitchFamily="2" charset="-78"/>
              </a:rPr>
              <a:t>ع </a:t>
            </a:r>
            <a:r>
              <a:rPr lang="ar-SA" sz="1800" b="1" dirty="0" smtClean="0">
                <a:cs typeface="B Nazanin" pitchFamily="2" charset="-78"/>
              </a:rPr>
              <a:t>«بادوام»  (</a:t>
            </a:r>
            <a:r>
              <a:rPr lang="en-US" sz="1800" b="1" dirty="0" smtClean="0">
                <a:cs typeface="B Nazanin" pitchFamily="2" charset="-78"/>
              </a:rPr>
              <a:t>bearable</a:t>
            </a:r>
            <a:r>
              <a:rPr lang="ar-SA" sz="1800" b="1" dirty="0" smtClean="0">
                <a:cs typeface="B Nazanin" pitchFamily="2" charset="-78"/>
              </a:rPr>
              <a:t>) بدين معني </a:t>
            </a:r>
            <a:r>
              <a:rPr lang="fa-IR" sz="1800" b="1" dirty="0" smtClean="0">
                <a:cs typeface="B Nazanin" pitchFamily="2" charset="-78"/>
              </a:rPr>
              <a:t>است </a:t>
            </a:r>
            <a:r>
              <a:rPr lang="ar-SA" sz="1800" b="1" dirty="0" smtClean="0">
                <a:cs typeface="B Nazanin" pitchFamily="2" charset="-78"/>
              </a:rPr>
              <a:t>كه انسانها مي بايد روابط خود را با محيط زيست به گونه اي سامان دهند كه قابل دوام باشد و به نابودي محيط زيست منجر نشود. </a:t>
            </a:r>
            <a:r>
              <a:rPr lang="fa-IR" sz="1800" b="1" dirty="0" smtClean="0">
                <a:cs typeface="B Nazanin" pitchFamily="2" charset="-78"/>
              </a:rPr>
              <a:t/>
            </a:r>
            <a:br>
              <a:rPr lang="fa-IR" sz="1800" b="1" dirty="0" smtClean="0">
                <a:cs typeface="B Nazanin" pitchFamily="2" charset="-78"/>
              </a:rPr>
            </a:br>
            <a:r>
              <a:rPr lang="en-US" sz="1800" b="1" dirty="0" smtClean="0">
                <a:cs typeface="B Nazanin" pitchFamily="2" charset="-78"/>
              </a:rPr>
              <a:t/>
            </a:r>
            <a:br>
              <a:rPr lang="en-US" sz="1800" b="1" dirty="0" smtClean="0">
                <a:cs typeface="B Nazanin" pitchFamily="2" charset="-78"/>
              </a:rPr>
            </a:br>
            <a:r>
              <a:rPr lang="ar-SA" sz="1800" b="1" dirty="0" smtClean="0">
                <a:cs typeface="B Nazanin" pitchFamily="2" charset="-78"/>
              </a:rPr>
              <a:t>قسمت مشترك بين اقتصاد و محيط زيست نيز با عبارت «قابل‌ دوام»‌، مناسب‌ رشد و ترقي‌ (</a:t>
            </a:r>
            <a:r>
              <a:rPr lang="en-US" sz="1800" b="1" dirty="0" smtClean="0">
                <a:cs typeface="B Nazanin" pitchFamily="2" charset="-78"/>
              </a:rPr>
              <a:t>viable</a:t>
            </a:r>
            <a:r>
              <a:rPr lang="ar-SA" sz="1800" b="1" dirty="0" smtClean="0">
                <a:cs typeface="B Nazanin" pitchFamily="2" charset="-78"/>
              </a:rPr>
              <a:t>) به اين مفهوم </a:t>
            </a:r>
            <a:r>
              <a:rPr lang="fa-IR" sz="1800" b="1" dirty="0" smtClean="0">
                <a:cs typeface="B Nazanin" pitchFamily="2" charset="-78"/>
              </a:rPr>
              <a:t>است </a:t>
            </a:r>
            <a:r>
              <a:rPr lang="ar-SA" sz="1800" b="1" dirty="0" smtClean="0">
                <a:cs typeface="B Nazanin" pitchFamily="2" charset="-78"/>
              </a:rPr>
              <a:t>كه رابطه اقتصاد با محيط ز</a:t>
            </a:r>
            <a:r>
              <a:rPr lang="fa-IR" sz="1800" b="1" dirty="0" smtClean="0">
                <a:cs typeface="B Nazanin" pitchFamily="2" charset="-78"/>
              </a:rPr>
              <a:t>یس</a:t>
            </a:r>
            <a:r>
              <a:rPr lang="ar-SA" sz="1800" b="1" dirty="0" smtClean="0">
                <a:cs typeface="B Nazanin" pitchFamily="2" charset="-78"/>
              </a:rPr>
              <a:t>ت ، ضمن اينكه امكانات بايد امكانات رشد و ترقي را براي انسان فراهم كند، به گونه اي نباشد كه از منابع طبيعي به صورت افراطي استفاده كند و به از بين رفتن آنها منجر شود. استفاده از منابع تجديد شونده مثل انرژي هاي خورشيدي و انرژي باد </a:t>
            </a:r>
            <a:r>
              <a:rPr lang="fa-IR" sz="1800" b="1" dirty="0" smtClean="0">
                <a:cs typeface="B Nazanin" pitchFamily="2" charset="-78"/>
              </a:rPr>
              <a:t>در این دسته توصیه ها جای می گیرد</a:t>
            </a:r>
          </a:p>
        </p:txBody>
      </p:sp>
      <p:pic>
        <p:nvPicPr>
          <p:cNvPr id="16386" name="Picture 2"/>
          <p:cNvPicPr>
            <a:picLocks noGrp="1" noChangeAspect="1" noChangeArrowheads="1"/>
          </p:cNvPicPr>
          <p:nvPr>
            <p:ph idx="1"/>
          </p:nvPr>
        </p:nvPicPr>
        <p:blipFill>
          <a:blip r:embed="rId2" cstate="print"/>
          <a:srcRect/>
          <a:stretch>
            <a:fillRect/>
          </a:stretch>
        </p:blipFill>
        <p:spPr>
          <a:xfrm>
            <a:off x="5410200" y="914400"/>
            <a:ext cx="3733800" cy="3870325"/>
          </a:xfrm>
        </p:spPr>
      </p:pic>
      <p:sp>
        <p:nvSpPr>
          <p:cNvPr id="16387" name="Text Placeholder 8"/>
          <p:cNvSpPr>
            <a:spLocks noGrp="1"/>
          </p:cNvSpPr>
          <p:nvPr>
            <p:ph type="body" sz="half" idx="2"/>
          </p:nvPr>
        </p:nvSpPr>
        <p:spPr>
          <a:xfrm>
            <a:off x="0" y="5943600"/>
            <a:ext cx="9144000" cy="771525"/>
          </a:xfrm>
        </p:spPr>
        <p:txBody>
          <a:bodyPr>
            <a:normAutofit/>
          </a:bodyPr>
          <a:lstStyle/>
          <a:p>
            <a:pPr algn="r" rtl="1" eaLnBrk="1" hangingPunct="1"/>
            <a:r>
              <a:rPr lang="ar-SA" sz="1800" b="1" dirty="0" smtClean="0">
                <a:cs typeface="B Nazanin" pitchFamily="2" charset="-78"/>
              </a:rPr>
              <a:t> عبارت «پايدار» (</a:t>
            </a:r>
            <a:r>
              <a:rPr lang="en-US" sz="1800" b="1" dirty="0" smtClean="0">
                <a:cs typeface="B Nazanin" pitchFamily="2" charset="-78"/>
              </a:rPr>
              <a:t>sustainable</a:t>
            </a:r>
            <a:r>
              <a:rPr lang="fa-IR" sz="1800" b="1" dirty="0" smtClean="0">
                <a:cs typeface="B Nazanin" pitchFamily="2" charset="-78"/>
              </a:rPr>
              <a:t> )</a:t>
            </a:r>
            <a:r>
              <a:rPr lang="ar-SA" sz="1800" b="1" dirty="0" smtClean="0">
                <a:cs typeface="B Nazanin" pitchFamily="2" charset="-78"/>
              </a:rPr>
              <a:t> محدوده مشترك سه دايره اجتماع، اقتصاد و محيط زيست است.</a:t>
            </a:r>
            <a:r>
              <a:rPr lang="fa-IR" sz="1800" b="1" dirty="0" smtClean="0">
                <a:cs typeface="B Nazanin" pitchFamily="2" charset="-78"/>
              </a:rPr>
              <a:t> </a:t>
            </a:r>
            <a:r>
              <a:rPr lang="ar-SA" sz="1800" b="1" dirty="0" smtClean="0">
                <a:cs typeface="B Nazanin" pitchFamily="2" charset="-78"/>
              </a:rPr>
              <a:t> با در نظر گرفتن وضعيت و شرايط اجتماعي، اقتصادي و زيستمحيطي</a:t>
            </a:r>
            <a:r>
              <a:rPr lang="fa-IR" sz="1800" b="1" dirty="0" smtClean="0">
                <a:cs typeface="B Nazanin" pitchFamily="2" charset="-78"/>
              </a:rPr>
              <a:t>،</a:t>
            </a:r>
            <a:r>
              <a:rPr lang="ar-SA" sz="1800" b="1" dirty="0" smtClean="0">
                <a:cs typeface="B Nazanin" pitchFamily="2" charset="-78"/>
              </a:rPr>
              <a:t> توسعه پايدار امكانپذير مي </a:t>
            </a:r>
            <a:r>
              <a:rPr lang="fa-IR" sz="1800" b="1" dirty="0" smtClean="0">
                <a:cs typeface="B Nazanin" pitchFamily="2" charset="-78"/>
              </a:rPr>
              <a:t>شو</a:t>
            </a:r>
            <a:r>
              <a:rPr lang="ar-SA" sz="1800" b="1" dirty="0" smtClean="0">
                <a:cs typeface="B Nazanin" pitchFamily="2" charset="-78"/>
              </a:rPr>
              <a:t>د.</a:t>
            </a:r>
            <a:endParaRPr lang="fa-IR" sz="1800" dirty="0" smtClean="0">
              <a:cs typeface="B Nazanin" pitchFamily="2" charset="-78"/>
            </a:endParaRPr>
          </a:p>
          <a:p>
            <a:pPr eaLnBrk="1" hangingPunct="1"/>
            <a:endParaRPr lang="fa-IR" sz="1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bodyPr>
          <a:lstStyle/>
          <a:p>
            <a:pPr algn="r" rtl="1"/>
            <a:r>
              <a:rPr lang="fa-IR" sz="3600" b="1" dirty="0" smtClean="0">
                <a:cs typeface="B Nazanin" pitchFamily="2" charset="-78"/>
              </a:rPr>
              <a:t>اصول توسعه پایدار شهری</a:t>
            </a:r>
            <a:endParaRPr lang="en-US" sz="3600" b="1" dirty="0">
              <a:cs typeface="B Nazanin" pitchFamily="2" charset="-78"/>
            </a:endParaRPr>
          </a:p>
        </p:txBody>
      </p:sp>
      <p:graphicFrame>
        <p:nvGraphicFramePr>
          <p:cNvPr id="4" name="نمودار 4"/>
          <p:cNvGraphicFramePr>
            <a:graphicFrameLocks noGrp="1"/>
          </p:cNvGraphicFramePr>
          <p:nvPr>
            <p:ph idx="1"/>
          </p:nvPr>
        </p:nvGraphicFramePr>
        <p:xfrm>
          <a:off x="457200" y="1600200"/>
          <a:ext cx="8229600" cy="5257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r" rtl="1"/>
            <a:r>
              <a:rPr lang="fa-IR" sz="3600" b="1" dirty="0" smtClean="0"/>
              <a:t>ابعاد توسعه پایدار شهری</a:t>
            </a:r>
            <a:endParaRPr lang="en-US" sz="3600"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57200" y="1447800"/>
            <a:ext cx="8686800" cy="5410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r" rtl="1"/>
            <a:r>
              <a:rPr lang="fa-IR" sz="4000" b="1" dirty="0" smtClean="0">
                <a:cs typeface="B Lotus" pitchFamily="2" charset="-78"/>
              </a:rPr>
              <a:t>برنامه ریزی برای توسعه</a:t>
            </a:r>
            <a:endParaRPr lang="en-US" sz="4000" b="1" dirty="0">
              <a:cs typeface="B Lotus" pitchFamily="2" charset="-78"/>
            </a:endParaRPr>
          </a:p>
        </p:txBody>
      </p:sp>
      <p:sp>
        <p:nvSpPr>
          <p:cNvPr id="3" name="Content Placeholder 2"/>
          <p:cNvSpPr>
            <a:spLocks noGrp="1"/>
          </p:cNvSpPr>
          <p:nvPr>
            <p:ph idx="1"/>
          </p:nvPr>
        </p:nvSpPr>
        <p:spPr>
          <a:xfrm>
            <a:off x="457200" y="1676400"/>
            <a:ext cx="8458200" cy="5181600"/>
          </a:xfrm>
        </p:spPr>
        <p:txBody>
          <a:bodyPr>
            <a:normAutofit/>
          </a:bodyPr>
          <a:lstStyle/>
          <a:p>
            <a:pPr algn="r" rtl="1"/>
            <a:r>
              <a:rPr lang="fa-IR" dirty="0" smtClean="0"/>
              <a:t>برنامه ریزی ، انتخاب مجموعه ای از </a:t>
            </a:r>
            <a:r>
              <a:rPr lang="fa-IR" dirty="0" smtClean="0">
                <a:solidFill>
                  <a:srgbClr val="FF0000"/>
                </a:solidFill>
              </a:rPr>
              <a:t>فرایندهای عملی </a:t>
            </a:r>
            <a:r>
              <a:rPr lang="fa-IR" dirty="0" smtClean="0"/>
              <a:t>برای رسیدن به هدف یا اهدافی که ناظر به </a:t>
            </a:r>
            <a:r>
              <a:rPr lang="fa-IR" dirty="0" smtClean="0">
                <a:solidFill>
                  <a:srgbClr val="FF0000"/>
                </a:solidFill>
              </a:rPr>
              <a:t>مشکلات فعلی</a:t>
            </a:r>
            <a:r>
              <a:rPr lang="fa-IR" dirty="0" smtClean="0"/>
              <a:t> و یا بازتابی از </a:t>
            </a:r>
            <a:r>
              <a:rPr lang="fa-IR" dirty="0" smtClean="0">
                <a:solidFill>
                  <a:srgbClr val="FF0000"/>
                </a:solidFill>
              </a:rPr>
              <a:t>مشکلات آتی </a:t>
            </a:r>
            <a:r>
              <a:rPr lang="fa-IR" dirty="0" smtClean="0"/>
              <a:t>باشند،</a:t>
            </a:r>
          </a:p>
          <a:p>
            <a:pPr algn="r" rtl="1"/>
            <a:r>
              <a:rPr lang="fa-IR" dirty="0" smtClean="0"/>
              <a:t>ناظر به تحقق آرمان ها و پیش بینی ها باشند؛</a:t>
            </a:r>
          </a:p>
          <a:p>
            <a:pPr algn="r" rtl="1"/>
            <a:r>
              <a:rPr lang="fa-IR" dirty="0" smtClean="0"/>
              <a:t>تلاشی برای تبدیل </a:t>
            </a:r>
            <a:r>
              <a:rPr lang="fa-IR" dirty="0" smtClean="0">
                <a:solidFill>
                  <a:srgbClr val="FF0000"/>
                </a:solidFill>
              </a:rPr>
              <a:t>شناخت </a:t>
            </a:r>
            <a:r>
              <a:rPr lang="fa-IR" dirty="0" smtClean="0"/>
              <a:t>و مطالعات به </a:t>
            </a:r>
            <a:r>
              <a:rPr lang="fa-IR" dirty="0" smtClean="0">
                <a:solidFill>
                  <a:srgbClr val="FF0000"/>
                </a:solidFill>
              </a:rPr>
              <a:t>دانشی برای عمل </a:t>
            </a:r>
            <a:r>
              <a:rPr lang="fa-IR" dirty="0" smtClean="0"/>
              <a:t>و اقدام.</a:t>
            </a:r>
          </a:p>
          <a:p>
            <a:pPr algn="r" rtl="1"/>
            <a:r>
              <a:rPr lang="fa-IR" dirty="0" smtClean="0"/>
              <a:t>توسعه، رویکرد و اقدامی فراتر از رشد اقتصادی، همراه با خوداتکایی و عدالت اجتماعی، حفاظت محیط زیست و میراث های ملی و فرهنگی، برای همه و برای همیشه، فرایند افزایش ظرفیت جمعی برای پاسخگویی به نیازهای اجتماع و در جهت ارزش های آن است. </a:t>
            </a:r>
          </a:p>
          <a:p>
            <a:pPr algn="r" rtl="1"/>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Autofit/>
          </a:bodyPr>
          <a:lstStyle/>
          <a:p>
            <a:pPr algn="r" rtl="1"/>
            <a:r>
              <a:rPr lang="fa-IR" sz="3600" dirty="0" smtClean="0">
                <a:cs typeface="B Nazanin" pitchFamily="2" charset="-78"/>
              </a:rPr>
              <a:t>سرمایه های مولد توسعه شهری-منطقه ای</a:t>
            </a:r>
            <a:endParaRPr lang="en-US" sz="3600" dirty="0">
              <a:cs typeface="B Nazanin" pitchFamily="2" charset="-78"/>
            </a:endParaRPr>
          </a:p>
        </p:txBody>
      </p:sp>
      <p:graphicFrame>
        <p:nvGraphicFramePr>
          <p:cNvPr id="4" name="Content Placeholder 3"/>
          <p:cNvGraphicFramePr>
            <a:graphicFrameLocks noGrp="1"/>
          </p:cNvGraphicFramePr>
          <p:nvPr>
            <p:ph idx="1"/>
          </p:nvPr>
        </p:nvGraphicFramePr>
        <p:xfrm>
          <a:off x="-457200" y="1524000"/>
          <a:ext cx="101346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r" rtl="1"/>
            <a:r>
              <a:rPr lang="fa-IR" dirty="0" smtClean="0"/>
              <a:t>چیستی فضا </a:t>
            </a:r>
            <a:r>
              <a:rPr lang="en-US" dirty="0" smtClean="0"/>
              <a:t>Space</a:t>
            </a:r>
            <a:endParaRPr lang="en-US" dirty="0"/>
          </a:p>
        </p:txBody>
      </p:sp>
      <p:sp>
        <p:nvSpPr>
          <p:cNvPr id="3" name="Content Placeholder 2"/>
          <p:cNvSpPr>
            <a:spLocks noGrp="1"/>
          </p:cNvSpPr>
          <p:nvPr>
            <p:ph idx="1"/>
          </p:nvPr>
        </p:nvSpPr>
        <p:spPr>
          <a:xfrm>
            <a:off x="457200" y="1295400"/>
            <a:ext cx="8229600" cy="5029200"/>
          </a:xfrm>
        </p:spPr>
        <p:txBody>
          <a:bodyPr>
            <a:normAutofit/>
          </a:bodyPr>
          <a:lstStyle/>
          <a:p>
            <a:pPr algn="r" rtl="1">
              <a:lnSpc>
                <a:spcPct val="150000"/>
              </a:lnSpc>
            </a:pPr>
            <a:r>
              <a:rPr lang="fa-IR" b="1" dirty="0" smtClean="0">
                <a:cs typeface="B Nazanin" pitchFamily="2" charset="-78"/>
              </a:rPr>
              <a:t>محصول مشترک </a:t>
            </a:r>
            <a:r>
              <a:rPr lang="fa-IR" b="1" dirty="0" smtClean="0">
                <a:solidFill>
                  <a:srgbClr val="FF0000"/>
                </a:solidFill>
                <a:cs typeface="B Nazanin" pitchFamily="2" charset="-78"/>
              </a:rPr>
              <a:t>انسان و طبیعت </a:t>
            </a:r>
            <a:r>
              <a:rPr lang="fa-IR" b="1" dirty="0" smtClean="0">
                <a:cs typeface="B Nazanin" pitchFamily="2" charset="-78"/>
              </a:rPr>
              <a:t>و پیوسته در حال دگرگونی و تغییر است. فضا جایی است که پدیده ها با هم کنش متقابل دارند و در آن فعالیت های انسانی شکل می گیرد.</a:t>
            </a:r>
          </a:p>
          <a:p>
            <a:pPr algn="r" rtl="1">
              <a:lnSpc>
                <a:spcPct val="150000"/>
              </a:lnSpc>
            </a:pPr>
            <a:r>
              <a:rPr lang="fa-IR" b="1" dirty="0" smtClean="0">
                <a:cs typeface="B Nazanin" pitchFamily="2" charset="-78"/>
              </a:rPr>
              <a:t>شامل محیط طبیعی، مردم و رفتارها و ارزش های آنها، محیط ساخته شده و کالبدی، فعالیت ها و ارتباط بین همه این اجزاء است.</a:t>
            </a:r>
          </a:p>
          <a:p>
            <a:pPr algn="r" rtl="1">
              <a:lnSpc>
                <a:spcPct val="150000"/>
              </a:lnSpc>
            </a:pPr>
            <a:r>
              <a:rPr lang="fa-IR" b="1" dirty="0" smtClean="0">
                <a:cs typeface="B Nazanin" pitchFamily="2" charset="-78"/>
              </a:rPr>
              <a:t>با وجود </a:t>
            </a:r>
            <a:r>
              <a:rPr lang="fa-IR" b="1" dirty="0" smtClean="0">
                <a:solidFill>
                  <a:srgbClr val="FF0000"/>
                </a:solidFill>
                <a:cs typeface="B Nazanin" pitchFamily="2" charset="-78"/>
              </a:rPr>
              <a:t>بعد مکانی </a:t>
            </a:r>
            <a:r>
              <a:rPr lang="fa-IR" b="1" dirty="0" smtClean="0">
                <a:cs typeface="B Nazanin" pitchFamily="2" charset="-78"/>
              </a:rPr>
              <a:t>قوی فضا، </a:t>
            </a:r>
            <a:r>
              <a:rPr lang="fa-IR" b="1" dirty="0" smtClean="0">
                <a:solidFill>
                  <a:srgbClr val="FF0000"/>
                </a:solidFill>
                <a:cs typeface="B Nazanin" pitchFamily="2" charset="-78"/>
              </a:rPr>
              <a:t>زمان</a:t>
            </a:r>
            <a:r>
              <a:rPr lang="fa-IR" b="1" dirty="0" smtClean="0">
                <a:cs typeface="B Nazanin" pitchFamily="2" charset="-78"/>
              </a:rPr>
              <a:t> هم در آن متبلور است و ادراک انسانی با مفهوم مکان در زمان، معنا و ارزش پیدا می کند.</a:t>
            </a:r>
          </a:p>
          <a:p>
            <a:pPr algn="r" rtl="1">
              <a:buNone/>
            </a:pPr>
            <a:endParaRPr lang="fa-IR" b="1" dirty="0" smtClean="0">
              <a:cs typeface="B Nazanin" pitchFamily="2" charset="-78"/>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772</TotalTime>
  <Words>3180</Words>
  <Application>Microsoft Office PowerPoint</Application>
  <PresentationFormat>On-screen Show (4:3)</PresentationFormat>
  <Paragraphs>208</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Flow</vt:lpstr>
      <vt:lpstr>دیدگاهها درآمایش شهری</vt:lpstr>
      <vt:lpstr>منابع</vt:lpstr>
      <vt:lpstr>مفاهیم و کلیات: توسعه و توسعه پایدار</vt:lpstr>
      <vt:lpstr>                                                                                در این شکل سه دايره شامل: اقتصاد (economy) ، اجتماع (social) و محيط زيست (environment)  است. قسمت مشترك اجتماع و اقتصاد «منصفانه»، يا عادلانه (equitable)  بدين معني كه بايد رابطه اقتصادي در اجتماع به روابطي منصفانه و عادلانه منجر گردد.       نقطه مشترك بين محيط زيست و اجتماع «بادوام»  (bearable) بدين معني است كه انسانها مي بايد روابط خود را با محيط زيست به گونه اي سامان دهند كه قابل دوام باشد و به نابودي محيط زيست منجر نشود.   قسمت مشترك بين اقتصاد و محيط زيست نيز با عبارت «قابل‌ دوام»‌، مناسب‌ رشد و ترقي‌ (viable) به اين مفهوم است كه رابطه اقتصاد با محيط زیست ، ضمن اينكه امكانات بايد امكانات رشد و ترقي را براي انسان فراهم كند، به گونه اي نباشد كه از منابع طبيعي به صورت افراطي استفاده كند و به از بين رفتن آنها منجر شود. استفاده از منابع تجديد شونده مثل انرژي هاي خورشيدي و انرژي باد در این دسته توصیه ها جای می گیرد</vt:lpstr>
      <vt:lpstr>اصول توسعه پایدار شهری</vt:lpstr>
      <vt:lpstr>ابعاد توسعه پایدار شهری</vt:lpstr>
      <vt:lpstr>برنامه ریزی برای توسعه</vt:lpstr>
      <vt:lpstr>سرمایه های مولد توسعه شهری-منطقه ای</vt:lpstr>
      <vt:lpstr>چیستی فضا Space</vt:lpstr>
      <vt:lpstr>Slide 10</vt:lpstr>
      <vt:lpstr> برنامه ریزی فضایی(آمایشی)</vt:lpstr>
      <vt:lpstr>برنامه ریزی فضایی  (Spatial Planning)</vt:lpstr>
      <vt:lpstr>آمایش شهری/ منطقه ای/ سرزمین</vt:lpstr>
      <vt:lpstr>مفهوم آمایش سرزمین</vt:lpstr>
      <vt:lpstr>Slide 15</vt:lpstr>
      <vt:lpstr>Slide 16</vt:lpstr>
      <vt:lpstr>Slide 17</vt:lpstr>
      <vt:lpstr>مراحل تکاملی تعریف و جایگاه آمایش سرزمین در ایران</vt:lpstr>
      <vt:lpstr>سیاست ها و رویکردهای مرتبط با آمایش شهری</vt:lpstr>
      <vt:lpstr>رویکردها در برابری دسترسی به منابع ، زیرساخت ها و دانشها</vt:lpstr>
      <vt:lpstr>رویکردها در مدیریت خردمندانه منابع طبیعی و انسانی</vt:lpstr>
      <vt:lpstr>برنامه ریزی آمایشی در عمل</vt:lpstr>
      <vt:lpstr>Slide 23</vt:lpstr>
      <vt:lpstr>اولویت های آمایش شهری-منطقه ای</vt:lpstr>
      <vt:lpstr>ترسیم یا تهیه نقشه ها</vt:lpstr>
      <vt:lpstr>اطلاعات پایه </vt:lpstr>
      <vt:lpstr>رویکردهای نوین در آمایش شهری منطقه ای</vt:lpstr>
      <vt:lpstr>پراکنده رویی یا رشد پراکنده شهریSprawl Growth </vt:lpstr>
      <vt:lpstr>دلایل پراکنش شهری</vt:lpstr>
      <vt:lpstr>پیامدهای رشد پراکنده شهر</vt:lpstr>
      <vt:lpstr>سنجش میزان پراکندگی شهری</vt:lpstr>
      <vt:lpstr>رشد متراکم یا فشرده شهری Compact Growth </vt:lpstr>
      <vt:lpstr>مدلهای افزایش رشد متراکم شهری</vt:lpstr>
      <vt:lpstr>ادامه.....</vt:lpstr>
      <vt:lpstr>نوشهرسازی New Urbanism </vt:lpstr>
      <vt:lpstr>الگوی طرح محله های نو سنتی</vt:lpstr>
      <vt:lpstr>الگوی توسعه یا رشد حمل و نقل محور</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آمایش شهری</dc:title>
  <dc:creator>zohreh Fanni</dc:creator>
  <cp:lastModifiedBy>User</cp:lastModifiedBy>
  <cp:revision>106</cp:revision>
  <dcterms:created xsi:type="dcterms:W3CDTF">2006-08-16T00:00:00Z</dcterms:created>
  <dcterms:modified xsi:type="dcterms:W3CDTF">2015-03-31T13:04:55Z</dcterms:modified>
</cp:coreProperties>
</file>